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8"/>
  </p:notesMasterIdLst>
  <p:sldIdLst>
    <p:sldId id="267" r:id="rId3"/>
    <p:sldId id="259" r:id="rId4"/>
    <p:sldId id="263" r:id="rId5"/>
    <p:sldId id="260" r:id="rId6"/>
    <p:sldId id="261" r:id="rId7"/>
    <p:sldId id="256" r:id="rId8"/>
    <p:sldId id="264" r:id="rId9"/>
    <p:sldId id="258" r:id="rId10"/>
    <p:sldId id="271" r:id="rId11"/>
    <p:sldId id="268" r:id="rId12"/>
    <p:sldId id="272" r:id="rId13"/>
    <p:sldId id="273" r:id="rId14"/>
    <p:sldId id="278" r:id="rId15"/>
    <p:sldId id="279" r:id="rId16"/>
    <p:sldId id="280" r:id="rId17"/>
    <p:sldId id="269" r:id="rId18"/>
    <p:sldId id="274" r:id="rId19"/>
    <p:sldId id="270" r:id="rId20"/>
    <p:sldId id="275" r:id="rId21"/>
    <p:sldId id="281" r:id="rId22"/>
    <p:sldId id="282" r:id="rId23"/>
    <p:sldId id="276" r:id="rId24"/>
    <p:sldId id="283" r:id="rId25"/>
    <p:sldId id="277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4" r:id="rId36"/>
    <p:sldId id="293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5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F51DE6-168A-46B6-95AB-7C3EFF5656A0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041EC-EAA2-4D57-922F-83D4B674F8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45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041EC-EAA2-4D57-922F-83D4B674F83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697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041EC-EAA2-4D57-922F-83D4B674F83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610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041EC-EAA2-4D57-922F-83D4B674F83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39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041EC-EAA2-4D57-922F-83D4B674F83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986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30FB5-B32F-47BE-81E2-CD0577489B2A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131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30FB5-B32F-47BE-81E2-CD0577489B2A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845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C130B9-B2E1-4070-916C-3125C702184E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551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0A0AAB-98B7-4152-B0D8-9B651B3B1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6880582-3BE6-489C-A8E3-17F9D78898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E06B379-CF82-4FA6-9EC9-A587EC42A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75890-2B3D-42A7-B377-3ED5AF117853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47AB861-0BA6-433B-B277-651D32463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4438185-ED2D-4EED-AE11-98EBB9686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11AC-9E70-4DB0-B700-448BB4C623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655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95D49F-C769-4C08-A286-3A51442B5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83F4CC9-335E-4E74-894F-D8302801B0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22156F1-1DC2-4FE2-BD1F-76929817D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75890-2B3D-42A7-B377-3ED5AF117853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E7D8D88-0BDB-4396-AD80-A5A899EDB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480690D-BBFF-436A-ADD7-AEAB57D29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11AC-9E70-4DB0-B700-448BB4C623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547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8961654E-9D20-4BB6-B350-5DDD050C0A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2C617A0-623F-412E-85DF-B5199D6D9B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77C1992-F9BA-4745-AC70-15F05530B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75890-2B3D-42A7-B377-3ED5AF117853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EE34C0F-F895-4E54-9AF1-12560A87D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E415638-9431-435B-9E31-F59266045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11AC-9E70-4DB0-B700-448BB4C623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499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BA52-FAAC-4C6E-9A78-6CAEE1D97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0C080-742D-42BC-AFBE-257C79428C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3489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BA52-FAAC-4C6E-9A78-6CAEE1D97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0C080-742D-42BC-AFBE-257C79428C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536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BA52-FAAC-4C6E-9A78-6CAEE1D97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0C080-742D-42BC-AFBE-257C79428C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7798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BA52-FAAC-4C6E-9A78-6CAEE1D97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0C080-742D-42BC-AFBE-257C79428C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05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BA52-FAAC-4C6E-9A78-6CAEE1D97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0C080-742D-42BC-AFBE-257C79428C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8837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BA52-FAAC-4C6E-9A78-6CAEE1D97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0C080-742D-42BC-AFBE-257C79428C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5409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BA52-FAAC-4C6E-9A78-6CAEE1D97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0C080-742D-42BC-AFBE-257C79428C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5898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BA52-FAAC-4C6E-9A78-6CAEE1D97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0C080-742D-42BC-AFBE-257C79428C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499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AD496CC-595B-418E-9E33-06DD04B1B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4D9601E-F51A-4CFB-AF36-EBF5690EA1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4064827-2670-4CA9-AC67-C62088090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75890-2B3D-42A7-B377-3ED5AF117853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1285403-CC0B-4D2E-BDB4-44D9A7855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748074A-1881-4F50-8177-49573FA8A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11AC-9E70-4DB0-B700-448BB4C623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7073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BA52-FAAC-4C6E-9A78-6CAEE1D97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0C080-742D-42BC-AFBE-257C79428C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8301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BA52-FAAC-4C6E-9A78-6CAEE1D97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0C080-742D-42BC-AFBE-257C79428C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097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BA52-FAAC-4C6E-9A78-6CAEE1D97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0C080-742D-42BC-AFBE-257C79428C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2589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4049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EEF8105-872E-4382-8833-8647F597A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0C0B072-AD45-4D4D-9F34-F56F21D857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6167E8F-330C-419C-8C3E-415B94729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75890-2B3D-42A7-B377-3ED5AF117853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D413B73-22C2-46ED-8A5F-41272EF70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60E8ACA-2B02-4D09-AF8A-74EE5EED6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11AC-9E70-4DB0-B700-448BB4C623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07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BC52863-CC6F-47F6-A368-E38162886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B6C67BC-B730-4453-9803-5775D168CE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82E0FB1-CCA8-4425-8899-1E4A5B51B8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1FFDEB8-88CF-4949-9F29-883E71159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75890-2B3D-42A7-B377-3ED5AF117853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235781C-F081-490E-A6E8-823DCAC8E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94F3B8A-D181-48C8-AAC1-84B49E560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11AC-9E70-4DB0-B700-448BB4C623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022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7AB977-429A-4396-8CD0-8D1ABB590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08F4570-6AA7-41CC-BF39-F8F8DFA6E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FFE383D-0411-4118-BCF2-ED821708E6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4C8B9F31-D9E0-473C-A77E-5C315EF87C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8BDCCF7B-632C-4D97-BDF8-10203ADE22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60C1A745-4A98-4BD4-A1B7-7E24A3D9D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75890-2B3D-42A7-B377-3ED5AF117853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21720CC2-C78B-4692-A6B1-C598B1CC4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3DD2CF0C-75B4-4F7D-BC9A-755333F3F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11AC-9E70-4DB0-B700-448BB4C623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594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F2F0D93-A8FB-4784-A393-316B04DEE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5171351-304B-48C5-BB9A-6C378FB0F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75890-2B3D-42A7-B377-3ED5AF117853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9655BBCD-1C08-4068-B763-E4D4F19E0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9F6BD86-E97E-40C6-A166-CED4F9CFB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11AC-9E70-4DB0-B700-448BB4C623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148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9CF3EFC4-8BB7-40E4-8FAB-D88FBAF1C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75890-2B3D-42A7-B377-3ED5AF117853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A5A2BAC-4237-40BC-B465-8599CCD7D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3E3429D-7194-43BE-9DC4-F9FE0FE1F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11AC-9E70-4DB0-B700-448BB4C623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972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6038835-C005-4A63-988C-4D9A3AC18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85FFF45-C641-404D-BEF4-B8654C2EE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64F34E3-004A-433C-9206-5252FBF018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322B092-BDDC-49E0-9086-82F51080F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75890-2B3D-42A7-B377-3ED5AF117853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B60D0FA-6AD5-4B08-AF05-502CD6749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91C420A-FAA0-4C64-B583-2A7EE715E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11AC-9E70-4DB0-B700-448BB4C623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817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C21EFC2-EBB8-4495-A535-9DB348ACA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0953BEAF-8266-4456-AA6B-191684A06A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3E6C7FD-CE84-4D41-AD6C-9D7A228502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7FCE3C5-2B8E-4596-889B-3866AA7C6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75890-2B3D-42A7-B377-3ED5AF117853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C045D25-973C-4689-AB06-DF081F057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F35F1B5-9B30-4362-B568-2B9B91D88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11AC-9E70-4DB0-B700-448BB4C623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117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24765A0-AD82-4A54-98ED-DAAAF7167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A4E3BE0-CFF3-4A97-A9C2-DB29CD8C9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5106ECD-848F-42D3-9A3D-37CCAA3F05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75890-2B3D-42A7-B377-3ED5AF117853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F4C061B-435C-4396-856F-DFCD70CB6B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9867272-4445-41AF-9F35-0136E1C36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011AC-9E70-4DB0-B700-448BB4C623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047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FBA52-FAAC-4C6E-9A78-6CAEE1D97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0C080-742D-42BC-AFBE-257C79428C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48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microsoft.com/office/2007/relationships/hdphoto" Target="../media/hdphoto12.wdp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microsoft.com/office/2007/relationships/hdphoto" Target="../media/hdphoto16.wdp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microsoft.com/office/2007/relationships/hdphoto" Target="../media/hdphoto19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microsoft.com/office/2007/relationships/hdphoto" Target="../media/hdphoto18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microsoft.com/office/2007/relationships/hdphoto" Target="../media/hdphoto15.wdp"/><Relationship Id="rId7" Type="http://schemas.openxmlformats.org/officeDocument/2006/relationships/image" Target="../media/image85.png"/><Relationship Id="rId12" Type="http://schemas.microsoft.com/office/2007/relationships/hdphoto" Target="../media/hdphoto23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87.png"/><Relationship Id="rId5" Type="http://schemas.microsoft.com/office/2007/relationships/hdphoto" Target="../media/hdphoto20.wdp"/><Relationship Id="rId10" Type="http://schemas.microsoft.com/office/2007/relationships/hdphoto" Target="../media/hdphoto22.wdp"/><Relationship Id="rId4" Type="http://schemas.openxmlformats.org/officeDocument/2006/relationships/image" Target="../media/image83.png"/><Relationship Id="rId9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microsoft.com/office/2007/relationships/hdphoto" Target="../media/hdphoto25.wdp"/><Relationship Id="rId4" Type="http://schemas.openxmlformats.org/officeDocument/2006/relationships/image" Target="../media/image89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7.wdp"/><Relationship Id="rId4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7.wdp"/><Relationship Id="rId4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6.wdp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6.wdp"/><Relationship Id="rId4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7.wdp"/><Relationship Id="rId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7.wdp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7.wdp"/><Relationship Id="rId4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microsoft.com/office/2007/relationships/hdphoto" Target="../media/hdphoto33.wdp"/><Relationship Id="rId7" Type="http://schemas.microsoft.com/office/2007/relationships/hdphoto" Target="../media/hdphoto35.wdp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microsoft.com/office/2007/relationships/hdphoto" Target="../media/hdphoto34.wdp"/><Relationship Id="rId4" Type="http://schemas.openxmlformats.org/officeDocument/2006/relationships/image" Target="../media/image100.png"/><Relationship Id="rId9" Type="http://schemas.microsoft.com/office/2007/relationships/hdphoto" Target="../media/hdphoto36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185.12.29.196/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4.png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10" Type="http://schemas.openxmlformats.org/officeDocument/2006/relationships/image" Target="../media/image110.png"/><Relationship Id="rId4" Type="http://schemas.microsoft.com/office/2007/relationships/hdphoto" Target="../media/hdphoto37.wdp"/><Relationship Id="rId9" Type="http://schemas.openxmlformats.org/officeDocument/2006/relationships/image" Target="../media/image109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pr.statgrad.org/" TargetMode="External"/><Relationship Id="rId5" Type="http://schemas.openxmlformats.org/officeDocument/2006/relationships/hyperlink" Target="http://yandex.ru/clck/jsredir?bu=uniq1518093642421834076&amp;from=yandex.ru;search/;web;;&amp;text=&amp;etext=1691.0ynVkHIHAv3Yl-8662sBcIi3_MVEKWLz0WFyBqN6lLcgmVshKGd2kTOgE3NCvZED.e58e2221e28323669273501824e7e2f417dab5a0&amp;uuid=&amp;state=PEtFfuTeVD5kpHnK9lio9WCnKp0DidhEKpiDEeQH_O8Aqld1FnVMfzbmtog5nB9yZXlRdJJzAyM,&amp;&amp;cst=AiuY0DBWFJ5fN_r-AEszk857h_3Ewd68zyf2stYaD2IrGRoWat5YCXWoP_mnqc7p5dHgEDHrvhVRePGA2EyOPE7YWn3XtuiFtTRHZTaeMtryA91sVkB0j5W7SMrU2FqXSG7sluxJWod1EspeTQLyK6mp0jCsjTL6x9P2f2IitunvnT5C6BzlR-UjSH9Etq-cJI3F718hm1Ll38BwOdfoohsMox2I8uNDfWGRsLldNDqiU45BWkeycX9TwLx4Dk3pPZU3cObeLifPH_CTvAF-gQ,,&amp;data=UlNrNmk5WktYejY4cHFySjRXSWhXUGYza0JmVEJ4azlKaDUxbnBCVkIzYUZxdjFybzZ6MzV1UUF6SGw4R1dVNVdVZlVVcU9uRjFiaGZWa3E3QWV6T1RIYmhrcU9YZDNoaEQ1MlhjV0d1Q1NVTTFDeEpvYndERkozWm85N0E2YWd6elVXT0RsZVVEcyw,&amp;sign=c7440ffd13cb7e8190372995f9dd27c9&amp;keyno=0&amp;b64e=2&amp;ref=orjY4mGPRjk5boDnW0uvlrrd71vZw9kpjly_ySFdX80,&amp;l10n=ru&amp;cts=1518096384391&amp;mc=4.471566670371068" TargetMode="Externa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4.png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11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Горизонтальный свиток 17">
            <a:extLst>
              <a:ext uri="{FF2B5EF4-FFF2-40B4-BE49-F238E27FC236}">
                <a16:creationId xmlns:a16="http://schemas.microsoft.com/office/drawing/2014/main" xmlns="" id="{444B706A-1087-47F3-A458-759BDEAFDD0C}"/>
              </a:ext>
            </a:extLst>
          </p:cNvPr>
          <p:cNvSpPr/>
          <p:nvPr/>
        </p:nvSpPr>
        <p:spPr>
          <a:xfrm>
            <a:off x="249104" y="5617029"/>
            <a:ext cx="4008480" cy="1240971"/>
          </a:xfrm>
          <a:prstGeom prst="horizontalScroll">
            <a:avLst>
              <a:gd name="adj" fmla="val 18685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3A233D3-60EC-4D05-9E54-BD15DC7DD6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706" y="2897675"/>
            <a:ext cx="11700587" cy="1869621"/>
          </a:xfrm>
        </p:spPr>
        <p:txBody>
          <a:bodyPr>
            <a:normAutofit/>
          </a:bodyPr>
          <a:lstStyle/>
          <a:p>
            <a:r>
              <a:rPr lang="ru-RU" sz="4000" b="1" dirty="0"/>
              <a:t>Всероссийские проверочные работы по математике как элемент региональной оценки качества образования</a:t>
            </a:r>
            <a:endParaRPr lang="ru-RU" sz="4000" dirty="0"/>
          </a:p>
        </p:txBody>
      </p:sp>
      <p:pic>
        <p:nvPicPr>
          <p:cNvPr id="4" name="Picture 2" descr="http://gusevskaja-sch.ucoz.ru/my_folder3/vpr.jpg">
            <a:extLst>
              <a:ext uri="{FF2B5EF4-FFF2-40B4-BE49-F238E27FC236}">
                <a16:creationId xmlns:a16="http://schemas.microsoft.com/office/drawing/2014/main" xmlns="" id="{388ADC6D-B6E2-44AA-92C2-6FC4A26F95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43" b="5153"/>
          <a:stretch/>
        </p:blipFill>
        <p:spPr bwMode="auto">
          <a:xfrm>
            <a:off x="3379101" y="187631"/>
            <a:ext cx="5960842" cy="2710044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0E9E490-ABF1-44A1-B962-60DB986B11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83" y="5968139"/>
            <a:ext cx="1557812" cy="454773"/>
          </a:xfrm>
          <a:prstGeom prst="rect">
            <a:avLst/>
          </a:prstGeom>
        </p:spPr>
      </p:pic>
      <p:sp>
        <p:nvSpPr>
          <p:cNvPr id="7" name="Горизонтальный свиток 17">
            <a:extLst>
              <a:ext uri="{FF2B5EF4-FFF2-40B4-BE49-F238E27FC236}">
                <a16:creationId xmlns:a16="http://schemas.microsoft.com/office/drawing/2014/main" xmlns="" id="{EF92CB8B-EDCD-47A3-BB86-16F8621D7DE7}"/>
              </a:ext>
            </a:extLst>
          </p:cNvPr>
          <p:cNvSpPr/>
          <p:nvPr/>
        </p:nvSpPr>
        <p:spPr>
          <a:xfrm>
            <a:off x="8000888" y="5575039"/>
            <a:ext cx="4008480" cy="1240971"/>
          </a:xfrm>
          <a:prstGeom prst="horizontalScroll">
            <a:avLst>
              <a:gd name="adj" fmla="val 18685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Эргле Е.В.,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к.п.н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проекта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FC88D9C-DA8F-4FC1-B8A3-9B446DAE31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7596" y="5980920"/>
            <a:ext cx="1557812" cy="45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5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5023" y="825294"/>
            <a:ext cx="102150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7030A0"/>
                </a:solidFill>
              </a:rPr>
              <a:t>2. Какое число надо вписать в окошко 4 = ___ : 7, чтобы равенство стало верным?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142B818-FA70-4D07-B465-FE62C2B230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592" t="-9837" b="1"/>
          <a:stretch/>
        </p:blipFill>
        <p:spPr>
          <a:xfrm>
            <a:off x="0" y="1354618"/>
            <a:ext cx="6055567" cy="3622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B1FE88C1-A49B-44C2-8479-AA8C196F8E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33" y="1877996"/>
            <a:ext cx="6055567" cy="61302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4FF24F98-110A-4B84-ABF9-38881F47E4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2" y="2627200"/>
            <a:ext cx="6096000" cy="57560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FCFAC160-A306-4562-A427-821D83921A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32" y="3358599"/>
            <a:ext cx="6096000" cy="93369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D6B6D6FE-CF2A-4A5D-A3FF-9FEE32F194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429098"/>
            <a:ext cx="6096000" cy="52492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4C04E98F-690E-4A29-B8B8-F6651F635B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195" y="5142082"/>
            <a:ext cx="6096000" cy="58653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A18B5B4-9C7D-4D1D-911D-46F7595D0A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682" y="5885360"/>
            <a:ext cx="6055567" cy="56339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C86E8457-3330-4722-9698-C08655E9E7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3869" y="1409963"/>
            <a:ext cx="6018242" cy="93113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8B51F1B8-7CCE-4812-B561-4E90EB06E5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91863" y="2518171"/>
            <a:ext cx="6027016" cy="101567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7B8B071F-E5BE-42FB-BBC9-B39F467990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91863" y="3736704"/>
            <a:ext cx="6009469" cy="99841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F4B067EB-80B6-4286-8873-CE78F44BD32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91863" y="5012246"/>
            <a:ext cx="6000138" cy="92808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C273C6FD-C519-4E05-BC75-479F43A52D5E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449" b="-275"/>
          <a:stretch/>
        </p:blipFill>
        <p:spPr>
          <a:xfrm>
            <a:off x="6191863" y="6167059"/>
            <a:ext cx="6000137" cy="478878"/>
          </a:xfrm>
          <a:prstGeom prst="rect">
            <a:avLst/>
          </a:prstGeom>
        </p:spPr>
      </p:pic>
      <p:sp>
        <p:nvSpPr>
          <p:cNvPr id="28" name="Заголовок 1"/>
          <p:cNvSpPr txBox="1">
            <a:spLocks/>
          </p:cNvSpPr>
          <p:nvPr/>
        </p:nvSpPr>
        <p:spPr>
          <a:xfrm>
            <a:off x="923728" y="-5492"/>
            <a:ext cx="10383043" cy="7752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800" b="1" dirty="0" smtClean="0">
                <a:solidFill>
                  <a:srgbClr val="FF0000"/>
                </a:solidFill>
              </a:rPr>
              <a:t>                            №№ 1–3  </a:t>
            </a:r>
            <a:r>
              <a:rPr lang="ru-RU" sz="2800" b="1" dirty="0">
                <a:solidFill>
                  <a:srgbClr val="FF0000"/>
                </a:solidFill>
              </a:rPr>
              <a:t>проверяется владение  понятиями </a:t>
            </a:r>
            <a:endParaRPr lang="ru-RU" sz="2800" b="1" dirty="0" smtClean="0">
              <a:solidFill>
                <a:srgbClr val="FF0000"/>
              </a:solidFill>
            </a:endParaRPr>
          </a:p>
          <a:p>
            <a:pPr algn="just"/>
            <a:r>
              <a:rPr lang="ru-RU" sz="2800" b="1" dirty="0" smtClean="0">
                <a:solidFill>
                  <a:srgbClr val="FF0000"/>
                </a:solidFill>
              </a:rPr>
              <a:t>«</a:t>
            </a:r>
            <a:r>
              <a:rPr lang="ru-RU" sz="2800" b="1" dirty="0">
                <a:solidFill>
                  <a:srgbClr val="FF0000"/>
                </a:solidFill>
              </a:rPr>
              <a:t>делимость  чисел», </a:t>
            </a:r>
            <a:r>
              <a:rPr lang="ru-RU" sz="2800" b="1" dirty="0" smtClean="0">
                <a:solidFill>
                  <a:srgbClr val="FF0000"/>
                </a:solidFill>
              </a:rPr>
              <a:t>«</a:t>
            </a:r>
            <a:r>
              <a:rPr lang="ru-RU" sz="2800" b="1" dirty="0">
                <a:solidFill>
                  <a:srgbClr val="FF0000"/>
                </a:solidFill>
              </a:rPr>
              <a:t>обыкновенная дробь</a:t>
            </a:r>
            <a:r>
              <a:rPr lang="ru-RU" sz="2800" b="1" dirty="0" smtClean="0">
                <a:solidFill>
                  <a:srgbClr val="FF0000"/>
                </a:solidFill>
              </a:rPr>
              <a:t>», «</a:t>
            </a:r>
            <a:r>
              <a:rPr lang="ru-RU" sz="2800" b="1" dirty="0">
                <a:solidFill>
                  <a:srgbClr val="FF0000"/>
                </a:solidFill>
              </a:rPr>
              <a:t>десятичная дробь». </a:t>
            </a:r>
          </a:p>
        </p:txBody>
      </p:sp>
    </p:spTree>
    <p:extLst>
      <p:ext uri="{BB962C8B-B14F-4D97-AF65-F5344CB8AC3E}">
        <p14:creationId xmlns:p14="http://schemas.microsoft.com/office/powerpoint/2010/main" val="218446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02094" y="816833"/>
            <a:ext cx="105155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7030A0"/>
                </a:solidFill>
              </a:rPr>
              <a:t>3. Выберите и запишите наибольшую из десятичных дробей:  9,8;  10,14;   10,3;  9,4.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4116501"/>
            <a:ext cx="113513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rgbClr val="7030A0"/>
                </a:solidFill>
              </a:rPr>
              <a:t>4. В автобусе 51 место для пассажиров. Две трети этих мест уже заняты. Сколько ещё пассажиров может сесть в автобус на оставшиеся места?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9FFDA68-2947-45D9-BA50-DF7FA2C3C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42" y="1239523"/>
            <a:ext cx="5565012" cy="66794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3E004F01-A673-44D1-8433-3BD4087E7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250" y="1283124"/>
            <a:ext cx="5671687" cy="51895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E7331FC7-D72B-466C-93A2-85535B572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66" y="2034764"/>
            <a:ext cx="5565012" cy="53013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951C841-0A57-4444-A010-379B5F11C2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9914" y="1875471"/>
            <a:ext cx="5253135" cy="47406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24A64EA7-A117-4AEB-A030-35E08DCF6F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911" y="2716564"/>
            <a:ext cx="3206427" cy="49268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A6F54D3-75DA-4B3C-9CBA-63D9F9ECC2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1354" y="2430960"/>
            <a:ext cx="5253135" cy="41900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D8698A01-2FAB-431E-AA9D-AFD8CE40FD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0776" y="2933885"/>
            <a:ext cx="5393094" cy="70480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00F7ECB6-AF82-4B8B-BD08-3B6FB8F05C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025" y="4961904"/>
            <a:ext cx="5670749" cy="72015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99689121-CA62-42C4-9AF3-67A1C471B5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120" y="5885610"/>
            <a:ext cx="5736654" cy="93971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9FE25DC4-A385-4AC9-A5C1-8DAC41D42F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82184" y="5650702"/>
            <a:ext cx="5670749" cy="12072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09F4BBAE-9466-45F1-BEF0-93A8CEE6FD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70996" y="4591583"/>
            <a:ext cx="5104638" cy="987679"/>
          </a:xfrm>
          <a:prstGeom prst="rect">
            <a:avLst/>
          </a:prstGeom>
        </p:spPr>
      </p:pic>
      <p:sp>
        <p:nvSpPr>
          <p:cNvPr id="24" name="Заголовок 1"/>
          <p:cNvSpPr txBox="1">
            <a:spLocks/>
          </p:cNvSpPr>
          <p:nvPr/>
        </p:nvSpPr>
        <p:spPr>
          <a:xfrm>
            <a:off x="61120" y="9592"/>
            <a:ext cx="12057362" cy="7861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800" b="1" dirty="0" smtClean="0">
                <a:solidFill>
                  <a:srgbClr val="FF0000"/>
                </a:solidFill>
              </a:rPr>
              <a:t>                            №№ 1–3  </a:t>
            </a:r>
            <a:r>
              <a:rPr lang="ru-RU" sz="2800" b="1" dirty="0">
                <a:solidFill>
                  <a:srgbClr val="FF0000"/>
                </a:solidFill>
              </a:rPr>
              <a:t>проверяется владение  понятиями </a:t>
            </a:r>
            <a:endParaRPr lang="ru-RU" sz="2800" b="1" dirty="0" smtClean="0">
              <a:solidFill>
                <a:srgbClr val="FF0000"/>
              </a:solidFill>
            </a:endParaRPr>
          </a:p>
          <a:p>
            <a:pPr algn="just"/>
            <a:r>
              <a:rPr lang="ru-RU" sz="2800" b="1" dirty="0" smtClean="0">
                <a:solidFill>
                  <a:srgbClr val="FF0000"/>
                </a:solidFill>
              </a:rPr>
              <a:t>«</a:t>
            </a:r>
            <a:r>
              <a:rPr lang="ru-RU" sz="2800" b="1" dirty="0">
                <a:solidFill>
                  <a:srgbClr val="FF0000"/>
                </a:solidFill>
              </a:rPr>
              <a:t>делимость  чисел», </a:t>
            </a:r>
            <a:r>
              <a:rPr lang="ru-RU" sz="2800" b="1" dirty="0" smtClean="0">
                <a:solidFill>
                  <a:srgbClr val="FF0000"/>
                </a:solidFill>
              </a:rPr>
              <a:t>«</a:t>
            </a:r>
            <a:r>
              <a:rPr lang="ru-RU" sz="2800" b="1" dirty="0">
                <a:solidFill>
                  <a:srgbClr val="FF0000"/>
                </a:solidFill>
              </a:rPr>
              <a:t>обыкновенная дробь</a:t>
            </a:r>
            <a:r>
              <a:rPr lang="ru-RU" sz="2800" b="1" dirty="0" smtClean="0">
                <a:solidFill>
                  <a:srgbClr val="FF0000"/>
                </a:solidFill>
              </a:rPr>
              <a:t>», «</a:t>
            </a:r>
            <a:r>
              <a:rPr lang="ru-RU" sz="2800" b="1" dirty="0">
                <a:solidFill>
                  <a:srgbClr val="FF0000"/>
                </a:solidFill>
              </a:rPr>
              <a:t>десятичная дробь».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3638693"/>
            <a:ext cx="1217563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solidFill>
                  <a:srgbClr val="FF0000"/>
                </a:solidFill>
              </a:rPr>
              <a:t>В  задании  4 проверяется  умение  находить  часть  числа  и  число  по  </a:t>
            </a:r>
            <a:r>
              <a:rPr lang="ru-RU" sz="2600" b="1" dirty="0" smtClean="0">
                <a:solidFill>
                  <a:srgbClr val="FF0000"/>
                </a:solidFill>
              </a:rPr>
              <a:t>его части</a:t>
            </a:r>
            <a:r>
              <a:rPr lang="ru-RU" sz="2600" b="1" dirty="0">
                <a:solidFill>
                  <a:srgbClr val="FF0000"/>
                </a:solidFill>
              </a:rPr>
              <a:t>.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671513" y="3428997"/>
            <a:ext cx="3771900" cy="109679"/>
            <a:chOff x="671513" y="3428997"/>
            <a:chExt cx="3771900" cy="109679"/>
          </a:xfrm>
        </p:grpSpPr>
        <p:cxnSp>
          <p:nvCxnSpPr>
            <p:cNvPr id="5" name="Прямая со стрелкой 4"/>
            <p:cNvCxnSpPr/>
            <p:nvPr/>
          </p:nvCxnSpPr>
          <p:spPr>
            <a:xfrm>
              <a:off x="671513" y="3486150"/>
              <a:ext cx="377190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Овал 7"/>
            <p:cNvSpPr/>
            <p:nvPr/>
          </p:nvSpPr>
          <p:spPr>
            <a:xfrm>
              <a:off x="1943100" y="3428997"/>
              <a:ext cx="157163" cy="10967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Овал 24"/>
            <p:cNvSpPr/>
            <p:nvPr/>
          </p:nvSpPr>
          <p:spPr>
            <a:xfrm>
              <a:off x="3396338" y="3428997"/>
              <a:ext cx="157163" cy="10967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879655" y="3449406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х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3371849" y="3461736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4497257" y="3142432"/>
            <a:ext cx="769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х – у ?</a:t>
            </a:r>
          </a:p>
          <a:p>
            <a:r>
              <a:rPr lang="ru-RU" dirty="0" smtClean="0"/>
              <a:t>у - х ?</a:t>
            </a:r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228601" y="3285211"/>
            <a:ext cx="354979" cy="370843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3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885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55606" y="2721185"/>
            <a:ext cx="1188150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6</a:t>
            </a:r>
            <a:r>
              <a:rPr lang="ru-RU" dirty="0" smtClean="0"/>
              <a:t>. Принтер  печатает 72 страницы  за 3 минуты.  За  какое  время  этот  принтер напечатает 120 страниц?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-1" y="1822691"/>
            <a:ext cx="1211178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FF0000"/>
                </a:solidFill>
              </a:rPr>
              <a:t>В  заданиях  6–8  проверяются  умения  решать  текстовые  задачи на движение, работу, проценты и задачи практического содержания.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4299" y="4900053"/>
            <a:ext cx="1183903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b="1" dirty="0"/>
              <a:t>8</a:t>
            </a:r>
            <a:r>
              <a:rPr lang="ru-RU" dirty="0"/>
              <a:t>. В магазине куртки продавались по </a:t>
            </a:r>
            <a:r>
              <a:rPr lang="ru-RU" dirty="0" smtClean="0"/>
              <a:t>цене 8 </a:t>
            </a:r>
            <a:r>
              <a:rPr lang="ru-RU" dirty="0"/>
              <a:t>000 руб. за одну куртку. Летом на эту цену стала действовать скидка в 20%. Сколько рублей составляет скидка?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0013" y="-9819"/>
            <a:ext cx="1196364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FF0000"/>
                </a:solidFill>
              </a:rPr>
              <a:t>Заданием  5  контролируется  умение  находить  неизвестный  компонент арифметического </a:t>
            </a:r>
            <a:r>
              <a:rPr lang="ru-RU" sz="2600" b="1" dirty="0" smtClean="0">
                <a:solidFill>
                  <a:srgbClr val="FF0000"/>
                </a:solidFill>
              </a:rPr>
              <a:t>действия</a:t>
            </a:r>
            <a:endParaRPr lang="ru-RU" sz="2600" b="1" dirty="0">
              <a:solidFill>
                <a:srgbClr val="FF0000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B6561AE9-C9A9-4AF4-8D87-70ED28EA943E}"/>
              </a:ext>
            </a:extLst>
          </p:cNvPr>
          <p:cNvSpPr/>
          <p:nvPr/>
        </p:nvSpPr>
        <p:spPr>
          <a:xfrm>
            <a:off x="1196929" y="771662"/>
            <a:ext cx="97698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</a:rPr>
              <a:t>5. Какое число надо вставить в окошко ___ : 31 = 26, чтобы равенство стало верным? 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FF6817F6-BF97-49E3-99D7-C76741460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3" y="1251916"/>
            <a:ext cx="6105331" cy="57217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27990E39-8D70-4F26-8E49-86A36A380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0088" y="1236969"/>
            <a:ext cx="5206482" cy="5797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174298" y="3651038"/>
            <a:ext cx="118893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b="1" dirty="0" smtClean="0"/>
              <a:t>7</a:t>
            </a:r>
            <a:r>
              <a:rPr lang="ru-RU" dirty="0" smtClean="0"/>
              <a:t>. Сколько </a:t>
            </a:r>
            <a:r>
              <a:rPr lang="ru-RU" dirty="0"/>
              <a:t>роз нужно добавить </a:t>
            </a:r>
            <a:r>
              <a:rPr lang="ru-RU" dirty="0" smtClean="0"/>
              <a:t>к 186 </a:t>
            </a:r>
            <a:r>
              <a:rPr lang="ru-RU" dirty="0"/>
              <a:t>розам, чтобы из этих цветов можно </a:t>
            </a:r>
            <a:r>
              <a:rPr lang="ru-RU" dirty="0" smtClean="0"/>
              <a:t>было составить </a:t>
            </a:r>
            <a:r>
              <a:rPr lang="ru-RU" dirty="0"/>
              <a:t>букеты </a:t>
            </a:r>
            <a:r>
              <a:rPr lang="ru-RU" dirty="0" smtClean="0"/>
              <a:t>из 7 </a:t>
            </a:r>
            <a:r>
              <a:rPr lang="ru-RU" dirty="0"/>
              <a:t>роз?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5606" y="3168296"/>
            <a:ext cx="1188150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b="1" dirty="0" smtClean="0"/>
              <a:t>6. </a:t>
            </a:r>
            <a:r>
              <a:rPr lang="ru-RU" dirty="0" smtClean="0"/>
              <a:t>За </a:t>
            </a:r>
            <a:r>
              <a:rPr lang="ru-RU" dirty="0"/>
              <a:t>5 дней 3 маляра окрашивают 60 окон. За сколько </a:t>
            </a:r>
            <a:r>
              <a:rPr lang="ru-RU" dirty="0" smtClean="0"/>
              <a:t>дней </a:t>
            </a:r>
            <a:r>
              <a:rPr lang="ru-RU" dirty="0"/>
              <a:t>2 маляра покрасят 48 окон?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5606" y="5705961"/>
            <a:ext cx="1188150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b="1" dirty="0" smtClean="0"/>
              <a:t>8. </a:t>
            </a:r>
            <a:r>
              <a:rPr lang="ru-RU" dirty="0" smtClean="0"/>
              <a:t>В </a:t>
            </a:r>
            <a:r>
              <a:rPr lang="ru-RU" dirty="0"/>
              <a:t>магазине вся мебель продаётся в разобранном виде. </a:t>
            </a:r>
            <a:r>
              <a:rPr lang="ru-RU" dirty="0" smtClean="0"/>
              <a:t>Покупатель </a:t>
            </a:r>
            <a:r>
              <a:rPr lang="ru-RU" dirty="0"/>
              <a:t>может заказать сборку мебели на дому, </a:t>
            </a:r>
            <a:r>
              <a:rPr lang="ru-RU" dirty="0" smtClean="0"/>
              <a:t>стоимость </a:t>
            </a:r>
            <a:r>
              <a:rPr lang="ru-RU" dirty="0"/>
              <a:t>которой составляет 10% от стоимости купленной </a:t>
            </a:r>
            <a:r>
              <a:rPr lang="ru-RU" dirty="0" smtClean="0"/>
              <a:t>мебели</a:t>
            </a:r>
            <a:r>
              <a:rPr lang="ru-RU" dirty="0"/>
              <a:t>. Шкаф стоит 3300 рублей. Во сколько обойдётся </a:t>
            </a:r>
          </a:p>
          <a:p>
            <a:r>
              <a:rPr lang="ru-RU" dirty="0"/>
              <a:t>покупка этого шкафа вместе со сборкой?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66591" y="4118269"/>
            <a:ext cx="1187052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b="1" dirty="0" smtClean="0"/>
              <a:t>7. </a:t>
            </a:r>
            <a:r>
              <a:rPr lang="ru-RU" dirty="0" smtClean="0"/>
              <a:t>Нескольким </a:t>
            </a:r>
            <a:r>
              <a:rPr lang="ru-RU" dirty="0"/>
              <a:t>группам детского сада подарили </a:t>
            </a:r>
            <a:r>
              <a:rPr lang="ru-RU" dirty="0" smtClean="0"/>
              <a:t>одинаковые </a:t>
            </a:r>
            <a:r>
              <a:rPr lang="ru-RU" dirty="0"/>
              <a:t>наборы подарков. Всего было 60 машинок, 80 кукол, </a:t>
            </a:r>
            <a:r>
              <a:rPr lang="ru-RU" dirty="0" smtClean="0"/>
              <a:t>48 </a:t>
            </a:r>
            <a:r>
              <a:rPr lang="ru-RU" dirty="0"/>
              <a:t>конструкторов. Сколько групп получили подарки? </a:t>
            </a:r>
          </a:p>
        </p:txBody>
      </p:sp>
    </p:spTree>
    <p:extLst>
      <p:ext uri="{BB962C8B-B14F-4D97-AF65-F5344CB8AC3E}">
        <p14:creationId xmlns:p14="http://schemas.microsoft.com/office/powerpoint/2010/main" val="41997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0441" y="2947187"/>
            <a:ext cx="11768491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b="1" dirty="0"/>
              <a:t>10</a:t>
            </a:r>
            <a:r>
              <a:rPr lang="ru-RU" dirty="0"/>
              <a:t>. В магазине продаётся несколько видов творога в различных упаковках и по различной цене. Какова наименьшая цена за килограмм творога среди данных в таблице видов? </a:t>
            </a:r>
          </a:p>
          <a:p>
            <a:r>
              <a:rPr lang="ru-RU" dirty="0" smtClean="0"/>
              <a:t>Упаковка:  </a:t>
            </a:r>
            <a:r>
              <a:rPr lang="ru-RU" dirty="0"/>
              <a:t>Цена за </a:t>
            </a:r>
            <a:r>
              <a:rPr lang="ru-RU" dirty="0" smtClean="0"/>
              <a:t>упаковку: </a:t>
            </a:r>
            <a:r>
              <a:rPr lang="ru-RU" dirty="0"/>
              <a:t>200 г -  52 руб.  250 г -  62 руб.   300 г - 75 руб.   200 г -  85 руб. </a:t>
            </a:r>
          </a:p>
          <a:p>
            <a:r>
              <a:rPr lang="ru-RU" dirty="0"/>
              <a:t>Запишите решение и ответ.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70441" y="1045249"/>
            <a:ext cx="11695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9</a:t>
            </a:r>
            <a:r>
              <a:rPr lang="ru-RU" dirty="0"/>
              <a:t>. </a:t>
            </a:r>
            <a:r>
              <a:rPr lang="ru-RU" sz="2400" dirty="0"/>
              <a:t>Найдите значение выражения 480480</a:t>
            </a:r>
            <a:r>
              <a:rPr lang="ru-RU" dirty="0"/>
              <a:t> </a:t>
            </a:r>
            <a:r>
              <a:rPr lang="ru-RU" sz="2400" dirty="0"/>
              <a:t>: </a:t>
            </a:r>
            <a:r>
              <a:rPr lang="ru-RU" sz="2400" dirty="0" smtClean="0"/>
              <a:t>24 − </a:t>
            </a:r>
            <a:r>
              <a:rPr lang="ru-RU" sz="2400" dirty="0"/>
              <a:t>4 ⋅ (81− 63) : 2. Запишите решение и ответ.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28637" y="152697"/>
            <a:ext cx="1143744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FF0000"/>
                </a:solidFill>
              </a:rPr>
              <a:t>В  задании  9  проверяется  умение  находить  значение  арифметического выражения с натуральными числами, содержащего </a:t>
            </a:r>
            <a:r>
              <a:rPr lang="ru-RU" sz="2600" b="1" dirty="0" smtClean="0">
                <a:solidFill>
                  <a:srgbClr val="FF0000"/>
                </a:solidFill>
              </a:rPr>
              <a:t>скобки</a:t>
            </a:r>
            <a:endParaRPr lang="ru-RU" sz="2600" b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4737" y="1621699"/>
            <a:ext cx="1191419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FF0000"/>
                </a:solidFill>
              </a:rPr>
              <a:t>Заданием  10  контролируется  умение  применять  полученные  знания  для решения задач практического характера. Выполнение данного задания требует построения алгоритма решения и реализации построенного </a:t>
            </a:r>
            <a:r>
              <a:rPr lang="ru-RU" sz="2600" b="1" dirty="0" smtClean="0">
                <a:solidFill>
                  <a:srgbClr val="FF0000"/>
                </a:solidFill>
              </a:rPr>
              <a:t>алгоритма</a:t>
            </a:r>
            <a:endParaRPr lang="ru-RU" sz="2600" b="1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0441" y="4237494"/>
            <a:ext cx="1169563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b="1" dirty="0" smtClean="0"/>
              <a:t>10. </a:t>
            </a:r>
            <a:r>
              <a:rPr lang="ru-RU" dirty="0" smtClean="0"/>
              <a:t>Три </a:t>
            </a:r>
            <a:r>
              <a:rPr lang="ru-RU" dirty="0"/>
              <a:t>майки стоят 240 рублей, а две рубашки в 3 раза </a:t>
            </a:r>
            <a:r>
              <a:rPr lang="ru-RU" dirty="0" smtClean="0"/>
              <a:t>дороже</a:t>
            </a:r>
            <a:r>
              <a:rPr lang="ru-RU" dirty="0"/>
              <a:t>. Насколько две рубашки дороже трёх маек?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70441" y="4727411"/>
            <a:ext cx="11796121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b="1" dirty="0" smtClean="0"/>
              <a:t>10. </a:t>
            </a:r>
            <a:r>
              <a:rPr lang="ru-RU" dirty="0" smtClean="0"/>
              <a:t>Пусть </a:t>
            </a:r>
            <a:r>
              <a:rPr lang="ru-RU" dirty="0"/>
              <a:t>из города А в город В можно добраться двумя </a:t>
            </a:r>
            <a:r>
              <a:rPr lang="ru-RU" dirty="0" smtClean="0"/>
              <a:t>способами</a:t>
            </a:r>
            <a:r>
              <a:rPr lang="ru-RU" dirty="0"/>
              <a:t>: самолётом и поездом. Стоимость билета на само-лёт равна 100 у.е., стоимость билета на поезд — 30 у.е. </a:t>
            </a:r>
            <a:r>
              <a:rPr lang="ru-RU" dirty="0" smtClean="0"/>
              <a:t>Нахождение </a:t>
            </a:r>
            <a:r>
              <a:rPr lang="ru-RU" dirty="0"/>
              <a:t>в пути: на самолёте — 2 часа, на поезде — </a:t>
            </a:r>
          </a:p>
          <a:p>
            <a:r>
              <a:rPr lang="ru-RU" dirty="0"/>
              <a:t>15 часов. Какой вид транспорта более предпочтителен для </a:t>
            </a:r>
            <a:r>
              <a:rPr lang="ru-RU" dirty="0" smtClean="0"/>
              <a:t>человека</a:t>
            </a:r>
            <a:r>
              <a:rPr lang="ru-RU" dirty="0"/>
              <a:t>, чей средний доход равен 5 у.е. в час?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70440" y="5768971"/>
            <a:ext cx="1176849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b="1" dirty="0" smtClean="0"/>
              <a:t>10. </a:t>
            </a:r>
            <a:r>
              <a:rPr lang="ru-RU" dirty="0" smtClean="0"/>
              <a:t>Коля </a:t>
            </a:r>
            <a:r>
              <a:rPr lang="ru-RU" dirty="0"/>
              <a:t>и Оля помогали отцу выращивать домашних </a:t>
            </a:r>
            <a:r>
              <a:rPr lang="ru-RU" dirty="0" smtClean="0"/>
              <a:t> животных</a:t>
            </a:r>
            <a:r>
              <a:rPr lang="ru-RU" dirty="0"/>
              <a:t>. Коля вырастил 20 кроликов, а Оля — </a:t>
            </a:r>
            <a:r>
              <a:rPr lang="ru-RU" dirty="0" smtClean="0"/>
              <a:t>80 </a:t>
            </a:r>
            <a:r>
              <a:rPr lang="ru-RU" dirty="0"/>
              <a:t>цыплят. На рынке кролик стоит 200 рублей, а </a:t>
            </a:r>
            <a:r>
              <a:rPr lang="ru-RU" dirty="0" smtClean="0"/>
              <a:t>цыплёнок </a:t>
            </a:r>
            <a:r>
              <a:rPr lang="ru-RU" dirty="0"/>
              <a:t>— 70 рублей. Кто из детей заработал для семьи больше </a:t>
            </a:r>
            <a:r>
              <a:rPr lang="ru-RU" dirty="0" smtClean="0"/>
              <a:t>и </a:t>
            </a:r>
            <a:r>
              <a:rPr lang="ru-RU" dirty="0"/>
              <a:t>на сколько?</a:t>
            </a:r>
          </a:p>
        </p:txBody>
      </p:sp>
    </p:spTree>
    <p:extLst>
      <p:ext uri="{BB962C8B-B14F-4D97-AF65-F5344CB8AC3E}">
        <p14:creationId xmlns:p14="http://schemas.microsoft.com/office/powerpoint/2010/main" val="4043766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77318C1-DF9A-43D2-8C13-373166737D1C}"/>
              </a:ext>
            </a:extLst>
          </p:cNvPr>
          <p:cNvSpPr/>
          <p:nvPr/>
        </p:nvSpPr>
        <p:spPr>
          <a:xfrm>
            <a:off x="226165" y="994410"/>
            <a:ext cx="8474926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dirty="0"/>
              <a:t>11</a:t>
            </a:r>
            <a:r>
              <a:rPr lang="ru-RU" dirty="0"/>
              <a:t>. На диаграмме представлены площади нескольких озёр.  Пользуясь диаграммой, </a:t>
            </a:r>
          </a:p>
          <a:p>
            <a:r>
              <a:rPr lang="ru-RU" dirty="0"/>
              <a:t>ответьте на вопросы. </a:t>
            </a:r>
          </a:p>
          <a:p>
            <a:pPr marL="342900" indent="-342900">
              <a:buAutoNum type="arabicParenR"/>
            </a:pPr>
            <a:r>
              <a:rPr lang="ru-RU" dirty="0"/>
              <a:t>Какое  озеро  занимает  третье место  по  величине  площади среди  </a:t>
            </a:r>
          </a:p>
          <a:p>
            <a:r>
              <a:rPr lang="ru-RU" dirty="0"/>
              <a:t>представленных  на диаграмме? </a:t>
            </a:r>
          </a:p>
          <a:p>
            <a:r>
              <a:rPr lang="ru-RU" dirty="0"/>
              <a:t>2) Площади двух из представленных озёр различаются вдвое. Какие это озёра?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F79002D-047C-40B7-AEB2-E1E9DD6F6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23304" y="892552"/>
            <a:ext cx="3088456" cy="211577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90574" y="0"/>
            <a:ext cx="1086802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FF0000"/>
                </a:solidFill>
              </a:rPr>
              <a:t>В  задании  11  проверяется  умение  извлекать  информацию, представленную в таблицах, на диаграммах.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2388" y="3051511"/>
            <a:ext cx="865661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dirty="0" smtClean="0"/>
              <a:t>11. </a:t>
            </a:r>
            <a:r>
              <a:rPr lang="ru-RU" dirty="0" smtClean="0"/>
              <a:t>Сухое </a:t>
            </a:r>
            <a:r>
              <a:rPr lang="ru-RU" dirty="0"/>
              <a:t>молоко содержит жир, белок, </a:t>
            </a:r>
            <a:r>
              <a:rPr lang="ru-RU" dirty="0" smtClean="0"/>
              <a:t>молочный </a:t>
            </a:r>
            <a:r>
              <a:rPr lang="ru-RU" dirty="0"/>
              <a:t>сахар и воду. Их </a:t>
            </a:r>
            <a:r>
              <a:rPr lang="ru-RU" dirty="0" smtClean="0"/>
              <a:t>соотношение </a:t>
            </a:r>
            <a:r>
              <a:rPr lang="ru-RU" dirty="0"/>
              <a:t>представлено в виде диаграммы (см. </a:t>
            </a:r>
            <a:r>
              <a:rPr lang="ru-RU" dirty="0" smtClean="0"/>
              <a:t>рис</a:t>
            </a:r>
            <a:r>
              <a:rPr lang="ru-RU" dirty="0"/>
              <a:t>.). Сколько процентов белка </a:t>
            </a:r>
            <a:r>
              <a:rPr lang="ru-RU" dirty="0" smtClean="0"/>
              <a:t>содержится </a:t>
            </a:r>
            <a:r>
              <a:rPr lang="ru-RU" dirty="0"/>
              <a:t>в 1 кг сухого молока?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7927164" y="3513176"/>
            <a:ext cx="3427384" cy="2305050"/>
            <a:chOff x="5330860" y="2676048"/>
            <a:chExt cx="3427384" cy="230505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62694" y="2676048"/>
              <a:ext cx="2495550" cy="230505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30860" y="4448176"/>
              <a:ext cx="895350" cy="423863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165" y="4169032"/>
            <a:ext cx="6946160" cy="251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531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098"/>
            <a:ext cx="5715000" cy="32036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38098"/>
            <a:ext cx="6477000" cy="20657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9197" y="1983644"/>
            <a:ext cx="5142803" cy="276701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3439444"/>
            <a:ext cx="6096000" cy="1200329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ru-RU" b="1" dirty="0" smtClean="0"/>
              <a:t>11. </a:t>
            </a:r>
            <a:r>
              <a:rPr lang="ru-RU" dirty="0" smtClean="0"/>
              <a:t>156 </a:t>
            </a:r>
            <a:r>
              <a:rPr lang="ru-RU" dirty="0"/>
              <a:t>учащимся восьмых классов некоторой школы </a:t>
            </a:r>
            <a:r>
              <a:rPr lang="ru-RU" dirty="0" smtClean="0"/>
              <a:t>была </a:t>
            </a:r>
            <a:r>
              <a:rPr lang="ru-RU" dirty="0"/>
              <a:t>предложена контрольная работа по алгебре из 14 </a:t>
            </a:r>
            <a:r>
              <a:rPr lang="ru-RU" dirty="0" smtClean="0"/>
              <a:t>заданий</a:t>
            </a:r>
            <a:r>
              <a:rPr lang="ru-RU" dirty="0"/>
              <a:t>. По результатам составили </a:t>
            </a:r>
            <a:r>
              <a:rPr lang="ru-RU" dirty="0" smtClean="0"/>
              <a:t>таблицу, </a:t>
            </a:r>
            <a:r>
              <a:rPr lang="ru-RU" dirty="0" smtClean="0"/>
              <a:t>в </a:t>
            </a:r>
            <a:r>
              <a:rPr lang="ru-RU" dirty="0"/>
              <a:t>которой указали число учащихся, выполнивших одно, </a:t>
            </a:r>
            <a:r>
              <a:rPr lang="ru-RU" dirty="0" smtClean="0"/>
              <a:t>два</a:t>
            </a:r>
            <a:r>
              <a:rPr lang="ru-RU" dirty="0"/>
              <a:t>, три и т.д. заданий: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853" y="4768315"/>
            <a:ext cx="4078116" cy="187157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083969" y="5239886"/>
            <a:ext cx="710803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/>
              <a:t>Сколько человек получили оценку выше «3», если </a:t>
            </a:r>
            <a:r>
              <a:rPr lang="ru-RU" dirty="0" smtClean="0"/>
              <a:t>критерии </a:t>
            </a:r>
            <a:r>
              <a:rPr lang="ru-RU" dirty="0"/>
              <a:t>выставления оценок определялись по таблице, </a:t>
            </a:r>
            <a:r>
              <a:rPr lang="ru-RU" dirty="0" smtClean="0"/>
              <a:t>приведённой </a:t>
            </a:r>
            <a:r>
              <a:rPr lang="ru-RU" dirty="0"/>
              <a:t>ниже?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4512" y="5896525"/>
            <a:ext cx="4824413" cy="76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83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0912" y="788210"/>
            <a:ext cx="2721040" cy="2096000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11128" y="1231240"/>
            <a:ext cx="9313208" cy="1610106"/>
            <a:chOff x="11128" y="1231240"/>
            <a:chExt cx="9313208" cy="1610106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33143" y="1231240"/>
              <a:ext cx="9291193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ru-RU" b="1" dirty="0"/>
                <a:t>12</a:t>
              </a:r>
              <a:r>
                <a:rPr lang="ru-RU" dirty="0"/>
                <a:t>. На плане одного из районов города клетками изображены кварталы, каждый из которых имеет форму квадрата со стороной 100 м. Ширина всех улиц в этом районе – 30 м. 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1128" y="1868547"/>
              <a:ext cx="805673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342900" indent="-342900">
                <a:buAutoNum type="arabicParenR"/>
              </a:pPr>
              <a:r>
                <a:rPr lang="ru-RU" dirty="0"/>
                <a:t>Найдите длину пути от точки А до точки В, изображённых на плане. 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4288" y="2195015"/>
              <a:ext cx="897255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ru-RU" dirty="0"/>
                <a:t>2) Изобразите на плане маршрут, который начинается и заканчивается в точке С и имеет </a:t>
              </a:r>
            </a:p>
            <a:p>
              <a:pPr algn="just"/>
              <a:r>
                <a:rPr lang="ru-RU" dirty="0"/>
                <a:t>длину не меньше 1 км. и не больше 1 км. 200 м. </a:t>
              </a:r>
            </a:p>
          </p:txBody>
        </p: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C0F31A4-7EC2-4099-9894-48C698944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75733"/>
            <a:ext cx="6736314" cy="114542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059545F-357F-49CD-B43F-7CB18386A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831" y="2975734"/>
            <a:ext cx="5375170" cy="383275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8632027-4415-44F5-9B8F-575F08000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88842"/>
            <a:ext cx="7023950" cy="99337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6566" y="-42726"/>
            <a:ext cx="1212571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FF0000"/>
                </a:solidFill>
              </a:rPr>
              <a:t>Задание  12  направлено  на  проверку  умения  применять  геометрические представления при решении практических задач, а также на проверку навыков геометрических построений. 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0" y="5280621"/>
            <a:ext cx="7488479" cy="1999355"/>
            <a:chOff x="0" y="4809133"/>
            <a:chExt cx="7488479" cy="1999355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xmlns="" id="{7E3E4FA3-D235-4450-A95F-76AAADA65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90993" y="5483818"/>
              <a:ext cx="2247925" cy="1324670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CA68C305-13E5-4266-B81F-729AD9906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809133"/>
              <a:ext cx="7488479" cy="10348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96340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63172" y="721895"/>
            <a:ext cx="11586474" cy="1696181"/>
            <a:chOff x="163172" y="721895"/>
            <a:chExt cx="11586474" cy="1696181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165214" y="721895"/>
              <a:ext cx="1156315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ru-RU" b="1" dirty="0"/>
                <a:t>13</a:t>
              </a:r>
              <a:r>
                <a:rPr lang="ru-RU" dirty="0"/>
                <a:t>. Из одинаковых кубиков сложили фигуру, а затем положили на неё сверху еще две такие же фигуры(рисунок 1). После этого сверху вытащили ровно один кубик (рисунок2). </a:t>
              </a:r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67535" y="1142195"/>
              <a:ext cx="5582111" cy="1275881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163172" y="1305260"/>
              <a:ext cx="60960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r>
                <a:rPr lang="ru-RU" dirty="0"/>
                <a:t>Из скольких кубиков состоит фигура, изображенная на рисунке2?</a:t>
              </a: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CE64096-C4CD-486E-B936-F67CE9A83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11" y="2283293"/>
            <a:ext cx="5603552" cy="242866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81977F0-CECE-4EAE-A988-8DFAAA667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14971"/>
            <a:ext cx="6167535" cy="61597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D4F4469-06D8-4451-B5AC-DE7A78E311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6789" y="2749127"/>
            <a:ext cx="6096000" cy="222521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C5C48D0-65DA-46AD-81C3-2A78F90461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6324" y="5063387"/>
            <a:ext cx="5781575" cy="142413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40111" y="93245"/>
            <a:ext cx="1035242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FF0000"/>
                </a:solidFill>
              </a:rPr>
              <a:t>Заданием 13 проверяется развитие пространственных представлений</a:t>
            </a:r>
          </a:p>
        </p:txBody>
      </p:sp>
    </p:spTree>
    <p:extLst>
      <p:ext uri="{BB962C8B-B14F-4D97-AF65-F5344CB8AC3E}">
        <p14:creationId xmlns:p14="http://schemas.microsoft.com/office/powerpoint/2010/main" val="32954406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CC3A21E-7EAD-4F0B-A78B-1170D6DE58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403" b="7392"/>
          <a:stretch/>
        </p:blipFill>
        <p:spPr>
          <a:xfrm>
            <a:off x="17645" y="5217612"/>
            <a:ext cx="6078355" cy="162464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732" y="992248"/>
            <a:ext cx="11972524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dirty="0"/>
              <a:t>14</a:t>
            </a:r>
            <a:r>
              <a:rPr lang="ru-RU" dirty="0"/>
              <a:t>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строительства дома осталось некоторое количество плиток. Их можно использовать для выкладывания прямоугольной площадки на участке рядом с домом.  Если  укладывать  в  ряд  по 10 плиток,  то  для  квадратной  площадки плиток не хватает. При укладывании по 8 плиток в ряд остается один неполный ряд, а при укладывании по 9 – тоже остается неполный ряд, в котором на 6 плиток меньше, чем в неполном ряду при укладывании по 8. Сколько всего плиток осталось после строительства дома?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Запишите решение и ответ.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8F58A77-9576-470B-A8E9-024DBBC51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30788"/>
            <a:ext cx="6680718" cy="13680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A41D455-0FC9-425A-851D-3497A4E25E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7071" y="4169717"/>
            <a:ext cx="7284897" cy="146156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9E926AC-31E8-488C-8ACA-CE29D9FC5B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3610" y="2160913"/>
            <a:ext cx="6382646" cy="96352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645" y="-94343"/>
            <a:ext cx="1217435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FF0000"/>
                </a:solidFill>
              </a:rPr>
              <a:t>Задание </a:t>
            </a:r>
            <a:r>
              <a:rPr lang="ru-RU" sz="2600" b="1" dirty="0" smtClean="0">
                <a:solidFill>
                  <a:srgbClr val="FF0000"/>
                </a:solidFill>
              </a:rPr>
              <a:t>14 является заданием повышенного уровня сложности и направлено на </a:t>
            </a:r>
            <a:r>
              <a:rPr lang="ru-RU" sz="2600" b="1" dirty="0">
                <a:solidFill>
                  <a:srgbClr val="FF0000"/>
                </a:solidFill>
              </a:rPr>
              <a:t>проверку </a:t>
            </a:r>
            <a:r>
              <a:rPr lang="ru-RU" sz="2600" b="1" dirty="0" smtClean="0">
                <a:solidFill>
                  <a:srgbClr val="FF0000"/>
                </a:solidFill>
              </a:rPr>
              <a:t>логического мышления, </a:t>
            </a:r>
            <a:r>
              <a:rPr lang="ru-RU" sz="2600" b="1" dirty="0">
                <a:solidFill>
                  <a:srgbClr val="FF0000"/>
                </a:solidFill>
              </a:rPr>
              <a:t>умения </a:t>
            </a:r>
            <a:r>
              <a:rPr lang="ru-RU" sz="2600" b="1" dirty="0" smtClean="0">
                <a:solidFill>
                  <a:srgbClr val="FF0000"/>
                </a:solidFill>
              </a:rPr>
              <a:t>проводить </a:t>
            </a:r>
            <a:r>
              <a:rPr lang="ru-RU" sz="2600" b="1" dirty="0">
                <a:solidFill>
                  <a:srgbClr val="FF0000"/>
                </a:solidFill>
              </a:rPr>
              <a:t>математические рассуждения. </a:t>
            </a:r>
          </a:p>
        </p:txBody>
      </p:sp>
    </p:spTree>
    <p:extLst>
      <p:ext uri="{BB962C8B-B14F-4D97-AF65-F5344CB8AC3E}">
        <p14:creationId xmlns:p14="http://schemas.microsoft.com/office/powerpoint/2010/main" val="255762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1249" y="148784"/>
            <a:ext cx="11342424" cy="34624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Система оценивания выполнения всей работы</a:t>
            </a:r>
          </a:p>
          <a:p>
            <a:r>
              <a:rPr lang="ru-RU" sz="2400" dirty="0"/>
              <a:t>Максимальный балл за выполнение работы − </a:t>
            </a:r>
            <a:r>
              <a:rPr lang="ru-RU" sz="2400" b="1" dirty="0"/>
              <a:t>20</a:t>
            </a:r>
            <a:r>
              <a:rPr lang="ru-RU" sz="2400" dirty="0"/>
              <a:t>. </a:t>
            </a:r>
          </a:p>
          <a:p>
            <a:r>
              <a:rPr lang="ru-RU" sz="2400" dirty="0"/>
              <a:t>Рекомендации по переводу первичных баллов в отметки по пятибалльной шкале</a:t>
            </a:r>
          </a:p>
          <a:p>
            <a:endParaRPr lang="ru-RU" sz="1100" dirty="0"/>
          </a:p>
          <a:p>
            <a:r>
              <a:rPr lang="ru-RU" sz="2400" b="1" dirty="0"/>
              <a:t>Отметка по  пятибалльной шкале   </a:t>
            </a:r>
            <a:r>
              <a:rPr lang="ru-RU" sz="2400" dirty="0"/>
              <a:t>«2»    «3»       «4»       «5»</a:t>
            </a:r>
          </a:p>
          <a:p>
            <a:r>
              <a:rPr lang="ru-RU" sz="2400" b="1" dirty="0"/>
              <a:t>Первичные баллы                                </a:t>
            </a:r>
            <a:r>
              <a:rPr lang="ru-RU" sz="2400" dirty="0"/>
              <a:t>0–6   7–10   11–14   15–20 </a:t>
            </a:r>
          </a:p>
          <a:p>
            <a:endParaRPr lang="ru-RU" sz="1600" dirty="0"/>
          </a:p>
          <a:p>
            <a:r>
              <a:rPr lang="ru-RU" sz="2400" dirty="0"/>
              <a:t>Обучающимся,  набравшим </a:t>
            </a:r>
            <a:r>
              <a:rPr lang="ru-RU" sz="2400" dirty="0" smtClean="0"/>
              <a:t>19 </a:t>
            </a:r>
            <a:r>
              <a:rPr lang="ru-RU" sz="2400" dirty="0"/>
              <a:t>– </a:t>
            </a:r>
            <a:r>
              <a:rPr lang="ru-RU" sz="2400" dirty="0" smtClean="0"/>
              <a:t>20  </a:t>
            </a:r>
            <a:r>
              <a:rPr lang="ru-RU" sz="2400" dirty="0"/>
              <a:t>баллов,  по  решению  ОО  может  быть </a:t>
            </a:r>
            <a:r>
              <a:rPr lang="ru-RU" sz="2400" dirty="0" err="1" smtClean="0"/>
              <a:t>выс-тавлено</a:t>
            </a:r>
            <a:r>
              <a:rPr lang="ru-RU" sz="2400" dirty="0" smtClean="0"/>
              <a:t>  </a:t>
            </a:r>
            <a:r>
              <a:rPr lang="ru-RU" sz="2400" dirty="0"/>
              <a:t>две  отметки «5».  Кроме  того,  рекомендуется  обеспечить возможности  для  развития  математических  способностей  у  таких обучающихся.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7241" t="9507" r="9909" b="85189"/>
          <a:stretch/>
        </p:blipFill>
        <p:spPr>
          <a:xfrm>
            <a:off x="65102" y="3949927"/>
            <a:ext cx="6021238" cy="5779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7597" t="40935" r="10027" b="53444"/>
          <a:stretch/>
        </p:blipFill>
        <p:spPr>
          <a:xfrm>
            <a:off x="43132" y="4617512"/>
            <a:ext cx="6021238" cy="6124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7323" t="55660" r="10183" b="36898"/>
          <a:stretch/>
        </p:blipFill>
        <p:spPr>
          <a:xfrm>
            <a:off x="51758" y="5286054"/>
            <a:ext cx="5995359" cy="8108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6358" t="72364" r="8772" b="21029"/>
          <a:stretch/>
        </p:blipFill>
        <p:spPr>
          <a:xfrm>
            <a:off x="43132" y="6142981"/>
            <a:ext cx="5978106" cy="6881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10462" t="6499" r="7281" b="88276"/>
          <a:stretch/>
        </p:blipFill>
        <p:spPr>
          <a:xfrm>
            <a:off x="6155349" y="3965241"/>
            <a:ext cx="5978106" cy="5693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10276" t="21065" r="6993" b="73789"/>
          <a:stretch/>
        </p:blipFill>
        <p:spPr>
          <a:xfrm>
            <a:off x="6155349" y="4617512"/>
            <a:ext cx="6012613" cy="56071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9103" t="72349" r="13270" b="22981"/>
          <a:stretch/>
        </p:blipFill>
        <p:spPr>
          <a:xfrm>
            <a:off x="6142406" y="6303545"/>
            <a:ext cx="5978106" cy="50895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l="10100" t="53127" r="7998" b="37690"/>
          <a:stretch/>
        </p:blipFill>
        <p:spPr>
          <a:xfrm>
            <a:off x="6124756" y="5242528"/>
            <a:ext cx="6008699" cy="100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761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arhivurokov.ru/multiurok/4/b/6/4b6995fc014b12496f6d5843689560943b77750f/img1.jpg">
            <a:extLst>
              <a:ext uri="{FF2B5EF4-FFF2-40B4-BE49-F238E27FC236}">
                <a16:creationId xmlns:a16="http://schemas.microsoft.com/office/drawing/2014/main" xmlns="" id="{D6FA1015-F244-411D-9F67-1A9EEF4793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" t="3210" r="21865" b="73806"/>
          <a:stretch/>
        </p:blipFill>
        <p:spPr bwMode="auto">
          <a:xfrm>
            <a:off x="0" y="10753"/>
            <a:ext cx="3974841" cy="84170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49AC17E-2822-47BC-BBC7-A8F9FBB1EB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9239" t="10724" r="1277" b="24504"/>
          <a:stretch/>
        </p:blipFill>
        <p:spPr>
          <a:xfrm>
            <a:off x="0" y="1318456"/>
            <a:ext cx="11251096" cy="5515076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0BAE90DD-3D17-448D-96BD-263D75A14999}"/>
              </a:ext>
            </a:extLst>
          </p:cNvPr>
          <p:cNvSpPr/>
          <p:nvPr/>
        </p:nvSpPr>
        <p:spPr>
          <a:xfrm>
            <a:off x="203854" y="5521524"/>
            <a:ext cx="10419860" cy="63448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pic>
        <p:nvPicPr>
          <p:cNvPr id="4100" name="Picture 4" descr="https://arhivurokov.ru/multiurok/4/b/6/4b6995fc014b12496f6d5843689560943b77750f/img1.jpg">
            <a:extLst>
              <a:ext uri="{FF2B5EF4-FFF2-40B4-BE49-F238E27FC236}">
                <a16:creationId xmlns:a16="http://schemas.microsoft.com/office/drawing/2014/main" xmlns="" id="{6C2BA252-60BC-43FA-AB47-B50414F90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" t="24023" r="3730" b="10226"/>
          <a:stretch/>
        </p:blipFill>
        <p:spPr bwMode="auto">
          <a:xfrm>
            <a:off x="8543732" y="24468"/>
            <a:ext cx="3610946" cy="186315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10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7362" y="284652"/>
            <a:ext cx="10515600" cy="84424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+mn-lt"/>
              </a:rPr>
              <a:t>СЕРИЯ «ГОТОВИМСЯ К ВПР ВМЕСТЕ!»</a:t>
            </a:r>
            <a:br>
              <a:rPr lang="ru-RU" sz="3600" b="1" dirty="0">
                <a:solidFill>
                  <a:srgbClr val="C00000"/>
                </a:solidFill>
                <a:latin typeface="+mn-lt"/>
              </a:rPr>
            </a:br>
            <a:r>
              <a:rPr lang="ru-RU" sz="3600" b="1" dirty="0">
                <a:solidFill>
                  <a:srgbClr val="C00000"/>
                </a:solidFill>
                <a:latin typeface="+mn-lt"/>
              </a:rPr>
              <a:t>МАТЕМАТИКА. 5 КЛАСС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24024" y="1503790"/>
            <a:ext cx="6559127" cy="4511528"/>
          </a:xfr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200" b="1" dirty="0">
                <a:solidFill>
                  <a:srgbClr val="002060"/>
                </a:solidFill>
              </a:rPr>
              <a:t>Учебное пособие адресовано: 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200" dirty="0">
                <a:solidFill>
                  <a:srgbClr val="002060"/>
                </a:solidFill>
              </a:rPr>
              <a:t>учителям,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200" dirty="0">
                <a:solidFill>
                  <a:srgbClr val="002060"/>
                </a:solidFill>
              </a:rPr>
              <a:t>учащимся,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200" dirty="0">
                <a:solidFill>
                  <a:srgbClr val="002060"/>
                </a:solidFill>
              </a:rPr>
              <a:t>родителям.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200" b="1" dirty="0">
                <a:solidFill>
                  <a:srgbClr val="002060"/>
                </a:solidFill>
              </a:rPr>
              <a:t>Учебное пособие включает: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200" dirty="0">
                <a:solidFill>
                  <a:srgbClr val="002060"/>
                </a:solidFill>
              </a:rPr>
              <a:t>теоретический материал,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200" dirty="0">
                <a:solidFill>
                  <a:srgbClr val="002060"/>
                </a:solidFill>
              </a:rPr>
              <a:t>15 тренировочных вариантов в соответствии с демоверсией ВПР.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200" b="1" dirty="0">
                <a:solidFill>
                  <a:srgbClr val="002060"/>
                </a:solidFill>
              </a:rPr>
              <a:t>Задания составлены: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200" dirty="0">
                <a:solidFill>
                  <a:srgbClr val="002060"/>
                </a:solidFill>
              </a:rPr>
              <a:t>с учётом всего курса математики,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200" dirty="0">
                <a:solidFill>
                  <a:srgbClr val="002060"/>
                </a:solidFill>
              </a:rPr>
              <a:t>с учётом типичных ошибок,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200" dirty="0">
                <a:solidFill>
                  <a:srgbClr val="002060"/>
                </a:solidFill>
              </a:rPr>
              <a:t>с учётом конфигурации сложности заданий, под любой УМК.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803" y="4685360"/>
            <a:ext cx="3048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Назарова Е.В. </a:t>
            </a:r>
          </a:p>
          <a:p>
            <a:r>
              <a:rPr lang="ru-RU" dirty="0">
                <a:solidFill>
                  <a:srgbClr val="002060"/>
                </a:solidFill>
              </a:rPr>
              <a:t>Всероссийская проверочная работа. Математика. 5 класс. </a:t>
            </a:r>
          </a:p>
          <a:p>
            <a:r>
              <a:rPr lang="ru-RU" dirty="0">
                <a:solidFill>
                  <a:srgbClr val="002060"/>
                </a:solidFill>
              </a:rPr>
              <a:t>Типовые тестовые задания. </a:t>
            </a:r>
          </a:p>
          <a:p>
            <a:r>
              <a:rPr lang="ru-RU" dirty="0">
                <a:solidFill>
                  <a:srgbClr val="002060"/>
                </a:solidFill>
              </a:rPr>
              <a:t>15 вариантов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49337"/>
          <a:stretch/>
        </p:blipFill>
        <p:spPr>
          <a:xfrm>
            <a:off x="788893" y="1279152"/>
            <a:ext cx="2061609" cy="308347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4100294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4F1753E-38A3-4BB0-A3AF-B9ED3F29A8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1880" b="8178"/>
          <a:stretch/>
        </p:blipFill>
        <p:spPr>
          <a:xfrm>
            <a:off x="73078" y="1553547"/>
            <a:ext cx="2562063" cy="3750906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="" xmlns:a16="http://schemas.microsoft.com/office/drawing/2014/main" id="{5672FFD7-9181-4869-8422-C8B02FCAC030}"/>
              </a:ext>
            </a:extLst>
          </p:cNvPr>
          <p:cNvGrpSpPr/>
          <p:nvPr/>
        </p:nvGrpSpPr>
        <p:grpSpPr>
          <a:xfrm>
            <a:off x="2837227" y="513184"/>
            <a:ext cx="4762405" cy="5542384"/>
            <a:chOff x="2837227" y="513184"/>
            <a:chExt cx="4762405" cy="5542384"/>
          </a:xfrm>
        </p:grpSpPr>
        <p:pic>
          <p:nvPicPr>
            <p:cNvPr id="2" name="Рисунок 1">
              <a:extLst>
                <a:ext uri="{FF2B5EF4-FFF2-40B4-BE49-F238E27FC236}">
                  <a16:creationId xmlns="" xmlns:a16="http://schemas.microsoft.com/office/drawing/2014/main" id="{E6852E20-3F23-4ECA-9C22-510AD5DE2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6484" t="6939" r="12506" b="30885"/>
            <a:stretch/>
          </p:blipFill>
          <p:spPr>
            <a:xfrm>
              <a:off x="2837227" y="513184"/>
              <a:ext cx="4762405" cy="5542384"/>
            </a:xfrm>
            <a:prstGeom prst="rect">
              <a:avLst/>
            </a:prstGeom>
          </p:spPr>
        </p:pic>
        <p:sp>
          <p:nvSpPr>
            <p:cNvPr id="3" name="Овал 2">
              <a:extLst>
                <a:ext uri="{FF2B5EF4-FFF2-40B4-BE49-F238E27FC236}">
                  <a16:creationId xmlns="" xmlns:a16="http://schemas.microsoft.com/office/drawing/2014/main" id="{EBEFE2FA-5905-4B07-969A-06311CB884AF}"/>
                </a:ext>
              </a:extLst>
            </p:cNvPr>
            <p:cNvSpPr/>
            <p:nvPr/>
          </p:nvSpPr>
          <p:spPr>
            <a:xfrm>
              <a:off x="2837227" y="1101014"/>
              <a:ext cx="2006082" cy="335902"/>
            </a:xfrm>
            <a:prstGeom prst="ellipse">
              <a:avLst/>
            </a:prstGeom>
            <a:noFill/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noFill/>
              </a:endParaRPr>
            </a:p>
          </p:txBody>
        </p:sp>
        <p:sp>
          <p:nvSpPr>
            <p:cNvPr id="5" name="Овал 4">
              <a:extLst>
                <a:ext uri="{FF2B5EF4-FFF2-40B4-BE49-F238E27FC236}">
                  <a16:creationId xmlns="" xmlns:a16="http://schemas.microsoft.com/office/drawing/2014/main" id="{7D436638-D6C4-4B93-B05E-C4657C8E2219}"/>
                </a:ext>
              </a:extLst>
            </p:cNvPr>
            <p:cNvSpPr/>
            <p:nvPr/>
          </p:nvSpPr>
          <p:spPr>
            <a:xfrm>
              <a:off x="2837227" y="5523724"/>
              <a:ext cx="2006082" cy="270586"/>
            </a:xfrm>
            <a:prstGeom prst="ellipse">
              <a:avLst/>
            </a:prstGeom>
            <a:noFill/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noFill/>
              </a:endParaRP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93711E4-4E3E-44E1-B315-7D38B1B740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1718" y="3126153"/>
            <a:ext cx="3870878" cy="373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650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8967"/>
          <a:stretch/>
        </p:blipFill>
        <p:spPr>
          <a:xfrm>
            <a:off x="386221" y="1108984"/>
            <a:ext cx="1973285" cy="301696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2213" y="96338"/>
            <a:ext cx="4464798" cy="66942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8114" y="113590"/>
            <a:ext cx="4464799" cy="669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1919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801" y="223226"/>
            <a:ext cx="70648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ОСНОВНАЯ ШКОЛА. МАТЕМАТИКА</a:t>
            </a:r>
            <a:r>
              <a:rPr lang="ru-RU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1880" b="8178"/>
          <a:stretch/>
        </p:blipFill>
        <p:spPr>
          <a:xfrm>
            <a:off x="3470" y="1231281"/>
            <a:ext cx="2837227" cy="415375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48F2D45-5F9E-46BB-87AC-91F8261737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0300" y="785393"/>
            <a:ext cx="4618135" cy="224609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8B77FBE-BC35-494B-80C8-5FBEC73428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2403" y="93360"/>
            <a:ext cx="4638037" cy="15147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CD32FD3-57D7-4C4B-B0BA-849F620F39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3865" y="2272459"/>
            <a:ext cx="4618135" cy="36065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757FA36-D1BC-461F-8256-F9DE86BBCC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6056" y="3438839"/>
            <a:ext cx="4146625" cy="319593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8511038-0A7A-4E44-9F7E-33772CF141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01131" y="5953701"/>
            <a:ext cx="4340580" cy="82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084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788984" y="8994"/>
            <a:ext cx="5417395" cy="11845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/>
              <a:t>Ответы. </a:t>
            </a:r>
          </a:p>
          <a:p>
            <a:pPr algn="ctr"/>
            <a:r>
              <a:rPr lang="ru-RU" sz="3600" b="1" dirty="0"/>
              <a:t>Математика. 5 класс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25529" y="43498"/>
            <a:ext cx="4527728" cy="67886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30704"/>
          <a:stretch/>
        </p:blipFill>
        <p:spPr>
          <a:xfrm>
            <a:off x="7439515" y="1495463"/>
            <a:ext cx="4568000" cy="53021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520" y="1137781"/>
            <a:ext cx="2591025" cy="3633531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879799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&amp;Mcy;&amp;acy;&amp;tcy;&amp;iecy;&amp;mcy;&amp;acy;&amp;tcy;&amp;icy;&amp;kcy;&amp;acy;.  5-6 &amp;kcy;&amp;lcy;&amp;acy;&amp;scy;&amp;scy;. &amp;Vcy;&amp;scy;&amp;iecy;&amp;rcy;&amp;ocy;&amp;scy;&amp;scy;&amp;icy;&amp;jcy;&amp;scy;&amp;kcy;&amp;acy;&amp;yacy; &amp;pcy;&amp;rcy;&amp;ocy;&amp;vcy;&amp;iecy;&amp;rcy;&amp;ocy;&amp;chcy;&amp;ncy;&amp;acy;&amp;yacy; &amp;rcy;&amp;acy;&amp;bcy;&amp;ocy;&amp;tcy;&amp;acy;. &amp;Dcy;&amp;rcy;&amp;ocy;&amp;bcy;&amp;icy;. &amp;Mcy;&amp;acy;&amp;tcy;&amp;iecy;&amp;mcy;&amp;acy;&amp;tcy;&amp;icy;&amp;chcy;&amp;iecy;&amp;scy;&amp;kcy;&amp;icy;&amp;jcy; &amp;tcy;&amp;rcy;&amp;iecy;&amp;ncy;&amp;acy;&amp;zhcy;&amp;iecy;&amp;rcy; / &amp;Rcy;&amp;acy;&amp;zcy;&amp;ucy;&amp;mcy;&amp;ocy;&amp;vcy;&amp;scy;&amp;kcy;&amp;acy;&amp;yacy; &amp;IEcy;.&amp;Vcy;., &amp;Dcy;&amp;acy;&amp;vcy;&amp;ycy;&amp;dcy;&amp;ocy;&amp;vcy;&amp;acy; &amp;Mcy;.&amp;YUcy;., &amp;Lcy;&amp;acy;&amp;pcy;&amp;icy;&amp;ncy;&amp;acy; &amp;YUcy;.&amp;Mcy;., &amp;Mcy;&amp;acy;&amp;tscy;&amp;kcy;&amp;iecy;&amp;vcy;&amp;icy;&amp;chcy; &amp;Acy;.&amp;YUcy;.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08503" y="1414732"/>
            <a:ext cx="3123547" cy="4960928"/>
          </a:xfrm>
          <a:prstGeom prst="rect">
            <a:avLst/>
          </a:prstGeom>
          <a:noFill/>
        </p:spPr>
      </p:pic>
      <p:pic>
        <p:nvPicPr>
          <p:cNvPr id="1028" name="Picture 4" descr="&amp;Mcy;&amp;acy;&amp;tcy;&amp;iecy;&amp;mcy;&amp;acy;&amp;tcy;&amp;icy;&amp;kcy;&amp;acy;.  5-6 &amp;kcy;&amp;lcy;&amp;acy;&amp;scy;&amp;scy;. &amp;Vcy;&amp;scy;&amp;iecy;&amp;rcy;&amp;ocy;&amp;scy;&amp;scy;&amp;icy;&amp;jcy;&amp;scy;&amp;kcy;&amp;acy;&amp;yacy; &amp;pcy;&amp;rcy;&amp;ocy;&amp;vcy;&amp;iecy;&amp;rcy;&amp;ocy;&amp;chcy;&amp;ncy;&amp;acy;&amp;yacy; &amp;rcy;&amp;acy;&amp;bcy;&amp;ocy;&amp;tcy;&amp;acy;. &amp;Dcy;&amp;rcy;&amp;ocy;&amp;bcy;&amp;icy;. &amp;Pcy;&amp;rcy;&amp;ocy;&amp;vcy;&amp;iecy;&amp;rcy;&amp;ocy;&amp;chcy;&amp;ncy;&amp;ycy;&amp;iecy; &amp;rcy;&amp;acy;&amp;bcy;&amp;ocy;&amp;tcy;&amp;ycy; / &amp;Rcy;&amp;acy;&amp;zcy;&amp;ucy;&amp;mcy;&amp;ocy;&amp;vcy;&amp;scy;&amp;kcy;&amp;acy;&amp;yacy; &amp;IEcy;.&amp;Vcy;., &amp;Dcy;&amp;acy;&amp;vcy;&amp;ycy;&amp;dcy;&amp;ocy;&amp;vcy;&amp;acy; &amp;Mcy;.&amp;YUcy;., &amp;Lcy;&amp;acy;&amp;pcy;&amp;icy;&amp;ncy;&amp;acy; &amp;YUcy;.&amp;Mcy;., &amp;Mcy;&amp;acy;&amp;tscy;&amp;kcy;&amp;iecy;&amp;vcy;&amp;icy;&amp;chcy; &amp;Acy;.&amp;YUcy;.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397206" y="1414733"/>
            <a:ext cx="3062302" cy="4960928"/>
          </a:xfrm>
          <a:prstGeom prst="rect">
            <a:avLst/>
          </a:prstGeom>
          <a:noFill/>
        </p:spPr>
      </p:pic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31FE7EA2-2DDC-4187-BC7C-6CE63954352E}"/>
              </a:ext>
            </a:extLst>
          </p:cNvPr>
          <p:cNvSpPr txBox="1">
            <a:spLocks/>
          </p:cNvSpPr>
          <p:nvPr/>
        </p:nvSpPr>
        <p:spPr>
          <a:xfrm>
            <a:off x="906023" y="135362"/>
            <a:ext cx="10515600" cy="84424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C00000"/>
                </a:solidFill>
                <a:latin typeface="+mn-lt"/>
              </a:rPr>
              <a:t>СЕРИЯ «ГОТОВИМСЯ К ВПР ВМЕСТЕ!»</a:t>
            </a:r>
            <a:br>
              <a:rPr lang="ru-RU" sz="3600" b="1" dirty="0">
                <a:solidFill>
                  <a:srgbClr val="C00000"/>
                </a:solidFill>
                <a:latin typeface="+mn-lt"/>
              </a:rPr>
            </a:br>
            <a:r>
              <a:rPr lang="ru-RU" sz="3600" b="1" dirty="0">
                <a:solidFill>
                  <a:srgbClr val="C00000"/>
                </a:solidFill>
                <a:latin typeface="+mn-lt"/>
              </a:rPr>
              <a:t>МАТЕМАТИКА. 5 </a:t>
            </a:r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─</a:t>
            </a:r>
            <a:r>
              <a:rPr lang="ru-RU" sz="3600" b="1" dirty="0">
                <a:solidFill>
                  <a:srgbClr val="C00000"/>
                </a:solidFill>
                <a:latin typeface="+mn-lt"/>
              </a:rPr>
              <a:t> 6 КЛАСС</a:t>
            </a:r>
          </a:p>
        </p:txBody>
      </p:sp>
    </p:spTree>
    <p:extLst>
      <p:ext uri="{BB962C8B-B14F-4D97-AF65-F5344CB8AC3E}">
        <p14:creationId xmlns:p14="http://schemas.microsoft.com/office/powerpoint/2010/main" val="5759913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7200" y="336927"/>
            <a:ext cx="2124269" cy="478174"/>
          </a:xfrm>
        </p:spPr>
        <p:txBody>
          <a:bodyPr>
            <a:normAutofit/>
          </a:bodyPr>
          <a:lstStyle/>
          <a:p>
            <a:r>
              <a:rPr lang="ru-RU" sz="2200" b="1" dirty="0"/>
              <a:t>СОДЕРЖАНИЕ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54345" y="1042544"/>
            <a:ext cx="3547607" cy="386535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600" b="1" dirty="0"/>
              <a:t>ВВЕДЕНИЕ</a:t>
            </a:r>
          </a:p>
          <a:p>
            <a:pPr>
              <a:buNone/>
            </a:pPr>
            <a:r>
              <a:rPr lang="ru-RU" sz="1600" b="1" dirty="0"/>
              <a:t>1. ДОЛИ И ОБЫКНОВЕННЫЕ ДРОБИ</a:t>
            </a:r>
          </a:p>
          <a:p>
            <a:pPr>
              <a:buNone/>
            </a:pPr>
            <a:r>
              <a:rPr lang="ru-RU" sz="1600" b="1" dirty="0"/>
              <a:t>2. ВИДЫ ДРОБЕЙ</a:t>
            </a:r>
          </a:p>
          <a:p>
            <a:pPr>
              <a:buNone/>
            </a:pPr>
            <a:r>
              <a:rPr lang="ru-RU" sz="1600" b="1" dirty="0"/>
              <a:t>3. ОСНОВНОЕ СВОЙСТВО ДРОБИ</a:t>
            </a:r>
          </a:p>
          <a:p>
            <a:pPr>
              <a:buNone/>
            </a:pPr>
            <a:r>
              <a:rPr lang="ru-RU" sz="1600" b="1" dirty="0"/>
              <a:t>4. СРАВНЕНИЕ ДРОБЕЙ</a:t>
            </a:r>
          </a:p>
          <a:p>
            <a:pPr>
              <a:buNone/>
            </a:pPr>
            <a:r>
              <a:rPr lang="ru-RU" sz="1600" b="1" dirty="0"/>
              <a:t>5. СЛОЖЕНИЕ ПРОСТЫХ ДРОБЕЙ</a:t>
            </a:r>
          </a:p>
          <a:p>
            <a:pPr>
              <a:buNone/>
            </a:pPr>
            <a:r>
              <a:rPr lang="ru-RU" sz="1600" b="1" dirty="0"/>
              <a:t>6. ВЫЧИТАНИЕ ПРОСТЫХ ДРОБЕЙ</a:t>
            </a:r>
          </a:p>
          <a:p>
            <a:pPr>
              <a:buNone/>
            </a:pPr>
            <a:r>
              <a:rPr lang="ru-RU" sz="1600" b="1" dirty="0"/>
              <a:t>7. УМНОЖЕНИЕ ПРОСТЫХ ДРОБЕЙ</a:t>
            </a:r>
          </a:p>
          <a:p>
            <a:pPr>
              <a:buNone/>
            </a:pPr>
            <a:r>
              <a:rPr lang="ru-RU" sz="1600" b="1" dirty="0"/>
              <a:t>8. ЗНАКОМСТВО СО СТЕПЕНЬЮ</a:t>
            </a:r>
          </a:p>
          <a:p>
            <a:pPr>
              <a:buNone/>
            </a:pPr>
            <a:r>
              <a:rPr lang="ru-RU" sz="1600" b="1" dirty="0"/>
              <a:t>9. ДЕЛЕНИЕ ПРОСТЫХ ДРОБЕЙ</a:t>
            </a:r>
          </a:p>
          <a:p>
            <a:pPr>
              <a:buNone/>
            </a:pPr>
            <a:r>
              <a:rPr lang="ru-RU" sz="1600" b="1" dirty="0"/>
              <a:t>10. СЛОЖЕНИЕ СМЕШАННЫХ ДРОБЕЙ</a:t>
            </a:r>
          </a:p>
          <a:p>
            <a:pPr>
              <a:buNone/>
            </a:pPr>
            <a:endParaRPr lang="ru-RU" sz="1600" b="1" dirty="0"/>
          </a:p>
        </p:txBody>
      </p:sp>
      <p:sp>
        <p:nvSpPr>
          <p:cNvPr id="4" name="Содержимое 2">
            <a:extLst>
              <a:ext uri="{FF2B5EF4-FFF2-40B4-BE49-F238E27FC236}">
                <a16:creationId xmlns="" xmlns:a16="http://schemas.microsoft.com/office/drawing/2014/main" id="{FF4F7FE5-FEEF-483D-89B6-27FF69871F26}"/>
              </a:ext>
            </a:extLst>
          </p:cNvPr>
          <p:cNvSpPr txBox="1">
            <a:spLocks/>
          </p:cNvSpPr>
          <p:nvPr/>
        </p:nvSpPr>
        <p:spPr>
          <a:xfrm>
            <a:off x="5501952" y="1042544"/>
            <a:ext cx="6690048" cy="4742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ru-RU" sz="1600" b="1" dirty="0"/>
              <a:t>11. ВЫЧИТАНИЕ СМЕШАННЫХ ДРОБЕЙ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sz="1600" b="1" dirty="0"/>
              <a:t>12. УМНОЖЕНИЕ И ДЕЛЕНИЕ СМЕШАННЫХ ДРОБЕЙ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sz="1600" b="1" dirty="0"/>
              <a:t>13. ДЕСЯТИЧНЫЕ ДРОБИ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sz="1600" b="1" dirty="0"/>
              <a:t>14. СРАВНЕНИЕ ДЕСЯТИЧНЫХ ДРОБЕЙ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sz="1600" b="1" dirty="0"/>
              <a:t>15. СЛОЖЕНИЕ И ВЫЧИТАНИЕ ДЕСЯТИЧНЫХ ДРОБЕЙ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sz="1600" b="1" dirty="0"/>
              <a:t>16. УМНОЖЕНИЕ И ДЕЛЕНИЕ ДЕСЯТИЧНЫХ ДРОБЕЙ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sz="1600" b="1" dirty="0"/>
              <a:t>17. СОВМЕСТНЫЕ ДЕЙСТВИЯ С ДЕСЯТИЧНЫМИ ДРОБЯМИ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sz="1600" b="1" dirty="0"/>
              <a:t>18. ДРОБИ В РЕАЛЬНОЙ МАТЕМАТИКЕ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sz="1600" b="1" dirty="0"/>
              <a:t>18.1. ОТЫСКАНИЕ ДРОБИ ОТ ДАННОГО ЧИСЛА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sz="1600" b="1" dirty="0"/>
              <a:t>18.2. ОТЫСКАНИЕ ЧИСЛА, ЕСЛИ ИЗВЕСТНА ЧАСТЬ (ДРОБЬ) ЭТОГО ЧИСЛА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sz="1600" b="1" dirty="0"/>
              <a:t>18.3. ОТЫСКАНИЕ ЧАСТИ (ДРОБИ), КОТОРУЮ СОСТАВЛЯЕТ ОДНО ЧИСЛО ОТ ДРУГОГО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sz="1600" b="1" dirty="0"/>
              <a:t>19. СОВМЕСТНЫЕ ДЕЙСТВИЯ С РАЗНЫМИ ВИДАМИ ДРОБЕЙ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sz="1600" b="1" dirty="0"/>
              <a:t>ОТВЕТЫ</a:t>
            </a:r>
          </a:p>
          <a:p>
            <a:pPr>
              <a:buFont typeface="Arial" panose="020B0604020202020204" pitchFamily="34" charset="0"/>
              <a:buNone/>
            </a:pPr>
            <a:endParaRPr lang="ru-RU" sz="1600" b="1" dirty="0"/>
          </a:p>
        </p:txBody>
      </p:sp>
      <p:pic>
        <p:nvPicPr>
          <p:cNvPr id="5" name="Picture 2" descr="&amp;Mcy;&amp;acy;&amp;tcy;&amp;iecy;&amp;mcy;&amp;acy;&amp;tcy;&amp;icy;&amp;kcy;&amp;acy;.  5-6 &amp;kcy;&amp;lcy;&amp;acy;&amp;scy;&amp;scy;. &amp;Vcy;&amp;scy;&amp;iecy;&amp;rcy;&amp;ocy;&amp;scy;&amp;scy;&amp;icy;&amp;jcy;&amp;scy;&amp;kcy;&amp;acy;&amp;yacy; &amp;pcy;&amp;rcy;&amp;ocy;&amp;vcy;&amp;iecy;&amp;rcy;&amp;ocy;&amp;chcy;&amp;ncy;&amp;acy;&amp;yacy; &amp;rcy;&amp;acy;&amp;bcy;&amp;ocy;&amp;tcy;&amp;acy;. &amp;Dcy;&amp;rcy;&amp;ocy;&amp;bcy;&amp;icy;. &amp;Mcy;&amp;acy;&amp;tcy;&amp;iecy;&amp;mcy;&amp;acy;&amp;tcy;&amp;icy;&amp;chcy;&amp;iecy;&amp;scy;&amp;kcy;&amp;icy;&amp;jcy; &amp;tcy;&amp;rcy;&amp;iecy;&amp;ncy;&amp;acy;&amp;zhcy;&amp;iecy;&amp;rcy; / &amp;Rcy;&amp;acy;&amp;zcy;&amp;ucy;&amp;mcy;&amp;ocy;&amp;vcy;&amp;scy;&amp;kcy;&amp;acy;&amp;yacy; &amp;IEcy;.&amp;Vcy;., &amp;Dcy;&amp;acy;&amp;vcy;&amp;ycy;&amp;dcy;&amp;ocy;&amp;vcy;&amp;acy; &amp;Mcy;.&amp;YUcy;., &amp;Lcy;&amp;acy;&amp;pcy;&amp;icy;&amp;ncy;&amp;acy; &amp;YUcy;.&amp;Mcy;., &amp;Mcy;&amp;acy;&amp;tscy;&amp;kcy;&amp;iecy;&amp;vcy;&amp;icy;&amp;chcy; &amp;Acy;.&amp;YUcy;.">
            <a:extLst>
              <a:ext uri="{FF2B5EF4-FFF2-40B4-BE49-F238E27FC236}">
                <a16:creationId xmlns="" xmlns:a16="http://schemas.microsoft.com/office/drawing/2014/main" id="{46410BD8-0D38-4420-B060-B3C267E5F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24174" y="733597"/>
            <a:ext cx="1518682" cy="2412024"/>
          </a:xfrm>
          <a:prstGeom prst="rect">
            <a:avLst/>
          </a:prstGeom>
          <a:noFill/>
        </p:spPr>
      </p:pic>
      <p:pic>
        <p:nvPicPr>
          <p:cNvPr id="6" name="Picture 4" descr="&amp;Mcy;&amp;acy;&amp;tcy;&amp;iecy;&amp;mcy;&amp;acy;&amp;tcy;&amp;icy;&amp;kcy;&amp;acy;.  5-6 &amp;kcy;&amp;lcy;&amp;acy;&amp;scy;&amp;scy;. &amp;Vcy;&amp;scy;&amp;iecy;&amp;rcy;&amp;ocy;&amp;scy;&amp;scy;&amp;icy;&amp;jcy;&amp;scy;&amp;kcy;&amp;acy;&amp;yacy; &amp;pcy;&amp;rcy;&amp;ocy;&amp;vcy;&amp;iecy;&amp;rcy;&amp;ocy;&amp;chcy;&amp;ncy;&amp;acy;&amp;yacy; &amp;rcy;&amp;acy;&amp;bcy;&amp;ocy;&amp;tcy;&amp;acy;. &amp;Dcy;&amp;rcy;&amp;ocy;&amp;bcy;&amp;icy;. &amp;Pcy;&amp;rcy;&amp;ocy;&amp;vcy;&amp;iecy;&amp;rcy;&amp;ocy;&amp;chcy;&amp;ncy;&amp;ycy;&amp;iecy; &amp;rcy;&amp;acy;&amp;bcy;&amp;ocy;&amp;tcy;&amp;ycy; / &amp;Rcy;&amp;acy;&amp;zcy;&amp;ucy;&amp;mcy;&amp;ocy;&amp;vcy;&amp;scy;&amp;kcy;&amp;acy;&amp;yacy; &amp;IEcy;.&amp;Vcy;., &amp;Dcy;&amp;acy;&amp;vcy;&amp;ycy;&amp;dcy;&amp;ocy;&amp;vcy;&amp;acy; &amp;Mcy;.&amp;YUcy;., &amp;Lcy;&amp;acy;&amp;pcy;&amp;icy;&amp;ncy;&amp;acy; &amp;YUcy;.&amp;Mcy;., &amp;Mcy;&amp;acy;&amp;tscy;&amp;kcy;&amp;iecy;&amp;vcy;&amp;icy;&amp;chcy; &amp;Acy;.&amp;YUcy;.">
            <a:extLst>
              <a:ext uri="{FF2B5EF4-FFF2-40B4-BE49-F238E27FC236}">
                <a16:creationId xmlns="" xmlns:a16="http://schemas.microsoft.com/office/drawing/2014/main" id="{ED832A39-5E4B-49A2-B814-BAD1DFB68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27968" y="3324716"/>
            <a:ext cx="1514888" cy="23016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99010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7486" y="142367"/>
            <a:ext cx="8229600" cy="2033360"/>
          </a:xfrm>
        </p:spPr>
        <p:txBody>
          <a:bodyPr>
            <a:noAutofit/>
          </a:bodyPr>
          <a:lstStyle/>
          <a:p>
            <a:r>
              <a:rPr lang="ru-RU" sz="2800" b="1" i="1" dirty="0"/>
              <a:t>                                                 </a:t>
            </a:r>
            <a:r>
              <a:rPr lang="ru-RU" sz="2800" b="1" dirty="0"/>
              <a:t>В пособие включён:</a:t>
            </a:r>
            <a:br>
              <a:rPr lang="ru-RU" sz="2800" b="1" dirty="0"/>
            </a:br>
            <a:r>
              <a:rPr lang="ru-RU" sz="2800" dirty="0"/>
              <a:t>─</a:t>
            </a:r>
            <a:r>
              <a:rPr lang="ru-RU" sz="2800" b="1" i="1" dirty="0"/>
              <a:t> </a:t>
            </a:r>
            <a:r>
              <a:rPr lang="ru-RU" sz="2800" dirty="0"/>
              <a:t>основной теоретический материал, </a:t>
            </a:r>
            <a:br>
              <a:rPr lang="ru-RU" sz="2800" dirty="0"/>
            </a:br>
            <a:r>
              <a:rPr lang="ru-RU" sz="2800" dirty="0"/>
              <a:t>─ разбор и решение задач. </a:t>
            </a:r>
            <a:r>
              <a:rPr lang="ru-RU" sz="2800" b="1" i="1" dirty="0"/>
              <a:t/>
            </a:r>
            <a:br>
              <a:rPr lang="ru-RU" sz="2800" b="1" i="1" dirty="0"/>
            </a:br>
            <a:r>
              <a:rPr lang="ru-RU" sz="2800" b="1" i="1" dirty="0"/>
              <a:t>                                          </a:t>
            </a:r>
            <a:r>
              <a:rPr lang="ru-RU" sz="2800" b="1" dirty="0"/>
              <a:t>В каждой теме излагаются: </a:t>
            </a:r>
            <a:r>
              <a:rPr lang="ru-RU" sz="2800" b="1" i="1" dirty="0"/>
              <a:t/>
            </a:r>
            <a:br>
              <a:rPr lang="ru-RU" sz="2800" b="1" i="1" dirty="0"/>
            </a:br>
            <a:r>
              <a:rPr lang="ru-RU" sz="2800" dirty="0"/>
              <a:t>─</a:t>
            </a:r>
            <a:r>
              <a:rPr lang="ru-RU" sz="2800" b="1" i="1" dirty="0"/>
              <a:t> </a:t>
            </a:r>
            <a:r>
              <a:rPr lang="ru-RU" sz="2800" dirty="0"/>
              <a:t>основные определения и правила. 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60816" b="2225"/>
          <a:stretch/>
        </p:blipFill>
        <p:spPr bwMode="auto">
          <a:xfrm>
            <a:off x="3287486" y="5039747"/>
            <a:ext cx="7665241" cy="136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7F895FFA-E3D5-43E2-AAD7-599CFD7DAB94}"/>
              </a:ext>
            </a:extLst>
          </p:cNvPr>
          <p:cNvSpPr/>
          <p:nvPr/>
        </p:nvSpPr>
        <p:spPr>
          <a:xfrm>
            <a:off x="3372577" y="4338227"/>
            <a:ext cx="58914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─ </a:t>
            </a:r>
            <a:r>
              <a:rPr lang="ru-RU" sz="2800" dirty="0">
                <a:latin typeface="+mj-lt"/>
                <a:ea typeface="+mj-ea"/>
                <a:cs typeface="+mj-cs"/>
              </a:rPr>
              <a:t>проиллюстрированные примерами: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A3C8AE94-0FC0-4E2B-A56F-4D23B5069E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44854"/>
          <a:stretch/>
        </p:blipFill>
        <p:spPr bwMode="auto">
          <a:xfrm>
            <a:off x="3287486" y="2262022"/>
            <a:ext cx="7665241" cy="1989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&amp;Mcy;&amp;acy;&amp;tcy;&amp;iecy;&amp;mcy;&amp;acy;&amp;tcy;&amp;icy;&amp;kcy;&amp;acy;.  5-6 &amp;kcy;&amp;lcy;&amp;acy;&amp;scy;&amp;scy;. &amp;Vcy;&amp;scy;&amp;iecy;&amp;rcy;&amp;ocy;&amp;scy;&amp;scy;&amp;icy;&amp;jcy;&amp;scy;&amp;kcy;&amp;acy;&amp;yacy; &amp;pcy;&amp;rcy;&amp;ocy;&amp;vcy;&amp;iecy;&amp;rcy;&amp;ocy;&amp;chcy;&amp;ncy;&amp;acy;&amp;yacy; &amp;rcy;&amp;acy;&amp;bcy;&amp;ocy;&amp;tcy;&amp;acy;. &amp;Dcy;&amp;rcy;&amp;ocy;&amp;bcy;&amp;icy;. &amp;Mcy;&amp;acy;&amp;tcy;&amp;iecy;&amp;mcy;&amp;acy;&amp;tcy;&amp;icy;&amp;chcy;&amp;iecy;&amp;scy;&amp;kcy;&amp;icy;&amp;jcy; &amp;tcy;&amp;rcy;&amp;iecy;&amp;ncy;&amp;acy;&amp;zhcy;&amp;iecy;&amp;rcy; / &amp;Rcy;&amp;acy;&amp;zcy;&amp;ucy;&amp;mcy;&amp;ocy;&amp;vcy;&amp;scy;&amp;kcy;&amp;acy;&amp;yacy; &amp;IEcy;.&amp;Vcy;., &amp;Dcy;&amp;acy;&amp;vcy;&amp;ycy;&amp;dcy;&amp;ocy;&amp;vcy;&amp;acy; &amp;Mcy;.&amp;YUcy;., &amp;Lcy;&amp;acy;&amp;pcy;&amp;icy;&amp;ncy;&amp;acy; &amp;YUcy;.&amp;Mcy;., &amp;Mcy;&amp;acy;&amp;tscy;&amp;kcy;&amp;iecy;&amp;vcy;&amp;icy;&amp;chcy; &amp;Acy;.&amp;YUcy;.">
            <a:extLst>
              <a:ext uri="{FF2B5EF4-FFF2-40B4-BE49-F238E27FC236}">
                <a16:creationId xmlns="" xmlns:a16="http://schemas.microsoft.com/office/drawing/2014/main" id="{3C31D77A-0172-45C5-8770-315D2404F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60828" y="142367"/>
            <a:ext cx="2358437" cy="37457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27626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4098" y="979664"/>
            <a:ext cx="4514402" cy="4357887"/>
          </a:xfrm>
        </p:spPr>
        <p:txBody>
          <a:bodyPr>
            <a:noAutofit/>
          </a:bodyPr>
          <a:lstStyle/>
          <a:p>
            <a:pPr algn="l"/>
            <a:r>
              <a:rPr lang="ru-RU" sz="2800" dirty="0"/>
              <a:t>1.</a:t>
            </a:r>
            <a:r>
              <a:rPr lang="ru-RU" sz="2800" i="1" dirty="0"/>
              <a:t> </a:t>
            </a:r>
            <a:r>
              <a:rPr lang="ru-RU" sz="2800" dirty="0"/>
              <a:t>Вдумчиво прочитать теоретический материал, </a:t>
            </a:r>
            <a:br>
              <a:rPr lang="ru-RU" sz="2800" dirty="0"/>
            </a:br>
            <a:r>
              <a:rPr lang="ru-RU" sz="2800" dirty="0"/>
              <a:t>2. Просмотреть решения разобранных примеров,</a:t>
            </a:r>
            <a:br>
              <a:rPr lang="ru-RU" sz="2800" dirty="0"/>
            </a:br>
            <a:r>
              <a:rPr lang="ru-RU" sz="2800" dirty="0"/>
              <a:t>3. Выполнить проверку знаний с помощью решения заданий </a:t>
            </a:r>
            <a:r>
              <a:rPr lang="ru-RU" sz="2800" b="1" dirty="0"/>
              <a:t>Тренировочной работы</a:t>
            </a:r>
            <a:r>
              <a:rPr lang="ru-RU" sz="2800" dirty="0"/>
              <a:t>,</a:t>
            </a:r>
            <a:br>
              <a:rPr lang="ru-RU" sz="2800" dirty="0"/>
            </a:br>
            <a:r>
              <a:rPr lang="ru-RU" sz="2800" dirty="0"/>
              <a:t>4. Проверить решение с ответом, который даётся сразу после условий. 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307420" y="1055234"/>
            <a:ext cx="4774107" cy="452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344D9A7-B797-4C1C-B622-0B2F06C457AF}"/>
              </a:ext>
            </a:extLst>
          </p:cNvPr>
          <p:cNvSpPr/>
          <p:nvPr/>
        </p:nvSpPr>
        <p:spPr>
          <a:xfrm>
            <a:off x="1949759" y="210089"/>
            <a:ext cx="77727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 При изучении каждой темы рекомендуется:</a:t>
            </a:r>
          </a:p>
        </p:txBody>
      </p:sp>
      <p:pic>
        <p:nvPicPr>
          <p:cNvPr id="5" name="Picture 2" descr="&amp;Mcy;&amp;acy;&amp;tcy;&amp;iecy;&amp;mcy;&amp;acy;&amp;tcy;&amp;icy;&amp;kcy;&amp;acy;.  5-6 &amp;kcy;&amp;lcy;&amp;acy;&amp;scy;&amp;scy;. &amp;Vcy;&amp;scy;&amp;iecy;&amp;rcy;&amp;ocy;&amp;scy;&amp;scy;&amp;icy;&amp;jcy;&amp;scy;&amp;kcy;&amp;acy;&amp;yacy; &amp;pcy;&amp;rcy;&amp;ocy;&amp;vcy;&amp;iecy;&amp;rcy;&amp;ocy;&amp;chcy;&amp;ncy;&amp;acy;&amp;yacy; &amp;rcy;&amp;acy;&amp;bcy;&amp;ocy;&amp;tcy;&amp;acy;. &amp;Dcy;&amp;rcy;&amp;ocy;&amp;bcy;&amp;icy;. &amp;Mcy;&amp;acy;&amp;tcy;&amp;iecy;&amp;mcy;&amp;acy;&amp;tcy;&amp;icy;&amp;chcy;&amp;iecy;&amp;scy;&amp;kcy;&amp;icy;&amp;jcy; &amp;tcy;&amp;rcy;&amp;iecy;&amp;ncy;&amp;acy;&amp;zhcy;&amp;iecy;&amp;rcy; / &amp;Rcy;&amp;acy;&amp;zcy;&amp;ucy;&amp;mcy;&amp;ocy;&amp;vcy;&amp;scy;&amp;kcy;&amp;acy;&amp;yacy; &amp;IEcy;.&amp;Vcy;., &amp;Dcy;&amp;acy;&amp;vcy;&amp;ycy;&amp;dcy;&amp;ocy;&amp;vcy;&amp;acy; &amp;Mcy;.&amp;YUcy;., &amp;Lcy;&amp;acy;&amp;pcy;&amp;icy;&amp;ncy;&amp;acy; &amp;YUcy;.&amp;Mcy;., &amp;Mcy;&amp;acy;&amp;tscy;&amp;kcy;&amp;iecy;&amp;vcy;&amp;icy;&amp;chcy; &amp;Acy;.&amp;YUcy;.">
            <a:extLst>
              <a:ext uri="{FF2B5EF4-FFF2-40B4-BE49-F238E27FC236}">
                <a16:creationId xmlns="" xmlns:a16="http://schemas.microsoft.com/office/drawing/2014/main" id="{43A046F7-36D0-456D-A0F9-937475DA1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0473" y="2682952"/>
            <a:ext cx="2549329" cy="40489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72052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2816" y="83976"/>
            <a:ext cx="8998834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После коррекции возникших ошибок ─ решить задания </a:t>
            </a:r>
            <a:r>
              <a:rPr lang="ru-RU" sz="2800" b="1" dirty="0"/>
              <a:t>Проверочной работы </a:t>
            </a:r>
            <a:r>
              <a:rPr lang="ru-RU" sz="2800" dirty="0"/>
              <a:t>(ответы в конце пособия)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024166" y="1357298"/>
            <a:ext cx="5972350" cy="5168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 descr="&amp;Mcy;&amp;acy;&amp;tcy;&amp;iecy;&amp;mcy;&amp;acy;&amp;tcy;&amp;icy;&amp;kcy;&amp;acy;.  5-6 &amp;kcy;&amp;lcy;&amp;acy;&amp;scy;&amp;scy;. &amp;Vcy;&amp;scy;&amp;iecy;&amp;rcy;&amp;ocy;&amp;scy;&amp;scy;&amp;icy;&amp;jcy;&amp;scy;&amp;kcy;&amp;acy;&amp;yacy; &amp;pcy;&amp;rcy;&amp;ocy;&amp;vcy;&amp;iecy;&amp;rcy;&amp;ocy;&amp;chcy;&amp;ncy;&amp;acy;&amp;yacy; &amp;rcy;&amp;acy;&amp;bcy;&amp;ocy;&amp;tcy;&amp;acy;. &amp;Dcy;&amp;rcy;&amp;ocy;&amp;bcy;&amp;icy;. &amp;Pcy;&amp;rcy;&amp;ocy;&amp;vcy;&amp;iecy;&amp;rcy;&amp;ocy;&amp;chcy;&amp;ncy;&amp;ycy;&amp;iecy; &amp;rcy;&amp;acy;&amp;bcy;&amp;ocy;&amp;tcy;&amp;ycy; / &amp;Rcy;&amp;acy;&amp;zcy;&amp;ucy;&amp;mcy;&amp;ocy;&amp;vcy;&amp;scy;&amp;kcy;&amp;acy;&amp;yacy; &amp;IEcy;.&amp;Vcy;., &amp;Dcy;&amp;acy;&amp;vcy;&amp;ycy;&amp;dcy;&amp;ocy;&amp;vcy;&amp;acy; &amp;Mcy;.&amp;YUcy;., &amp;Lcy;&amp;acy;&amp;pcy;&amp;icy;&amp;ncy;&amp;acy; &amp;YUcy;.&amp;Mcy;., &amp;Mcy;&amp;acy;&amp;tscy;&amp;kcy;&amp;iecy;&amp;vcy;&amp;icy;&amp;chcy; &amp;Acy;.&amp;YUcy;.">
            <a:extLst>
              <a:ext uri="{FF2B5EF4-FFF2-40B4-BE49-F238E27FC236}">
                <a16:creationId xmlns="" xmlns:a16="http://schemas.microsoft.com/office/drawing/2014/main" id="{1BB701A7-DF27-4568-8ECC-DD94E12F9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98792" y="2006082"/>
            <a:ext cx="2444195" cy="37135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6529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images.myshared.ru/27/1295392/slide_2.jpg">
            <a:extLst>
              <a:ext uri="{FF2B5EF4-FFF2-40B4-BE49-F238E27FC236}">
                <a16:creationId xmlns:a16="http://schemas.microsoft.com/office/drawing/2014/main" xmlns="" id="{E7D569DD-EADB-424E-8046-C27A16511F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6" t="-16864" r="-916" b="78106"/>
          <a:stretch/>
        </p:blipFill>
        <p:spPr bwMode="auto">
          <a:xfrm>
            <a:off x="2336653" y="-913168"/>
            <a:ext cx="8153175" cy="23699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9577625A-F583-469D-823B-B8C85E250B81}"/>
              </a:ext>
            </a:extLst>
          </p:cNvPr>
          <p:cNvGrpSpPr/>
          <p:nvPr/>
        </p:nvGrpSpPr>
        <p:grpSpPr>
          <a:xfrm>
            <a:off x="2299333" y="1856790"/>
            <a:ext cx="8153175" cy="4646646"/>
            <a:chOff x="2299333" y="1856790"/>
            <a:chExt cx="8153175" cy="4646646"/>
          </a:xfrm>
        </p:grpSpPr>
        <p:pic>
          <p:nvPicPr>
            <p:cNvPr id="4" name="Picture 6" descr="http://images.myshared.ru/27/1295392/slide_2.jpg">
              <a:extLst>
                <a:ext uri="{FF2B5EF4-FFF2-40B4-BE49-F238E27FC236}">
                  <a16:creationId xmlns:a16="http://schemas.microsoft.com/office/drawing/2014/main" xmlns="" id="{17120DA3-422A-43E1-8D40-C418E8616F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15" b="896"/>
            <a:stretch/>
          </p:blipFill>
          <p:spPr bwMode="auto">
            <a:xfrm>
              <a:off x="2299333" y="1856790"/>
              <a:ext cx="8153175" cy="4646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xmlns="" id="{45C81A59-CA56-465A-8B30-772E1782CFA8}"/>
                </a:ext>
              </a:extLst>
            </p:cNvPr>
            <p:cNvSpPr/>
            <p:nvPr/>
          </p:nvSpPr>
          <p:spPr>
            <a:xfrm>
              <a:off x="8294914" y="5878286"/>
              <a:ext cx="1987421" cy="40121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66697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6901" y="-27992"/>
            <a:ext cx="11058331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/>
              <a:t>По каждой теме раздела «Дроби» составлены 6 вариантов трёх уровней (по 2 варианта на уровень).</a:t>
            </a: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704254" y="1838131"/>
            <a:ext cx="7847044" cy="3713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 descr="&amp;Mcy;&amp;acy;&amp;tcy;&amp;iecy;&amp;mcy;&amp;acy;&amp;tcy;&amp;icy;&amp;kcy;&amp;acy;.  5-6 &amp;kcy;&amp;lcy;&amp;acy;&amp;scy;&amp;scy;. &amp;Vcy;&amp;scy;&amp;iecy;&amp;rcy;&amp;ocy;&amp;scy;&amp;scy;&amp;icy;&amp;jcy;&amp;scy;&amp;kcy;&amp;acy;&amp;yacy; &amp;pcy;&amp;rcy;&amp;ocy;&amp;vcy;&amp;iecy;&amp;rcy;&amp;ocy;&amp;chcy;&amp;ncy;&amp;acy;&amp;yacy; &amp;rcy;&amp;acy;&amp;bcy;&amp;ocy;&amp;tcy;&amp;acy;. &amp;Dcy;&amp;rcy;&amp;ocy;&amp;bcy;&amp;icy;. &amp;Pcy;&amp;rcy;&amp;ocy;&amp;vcy;&amp;iecy;&amp;rcy;&amp;ocy;&amp;chcy;&amp;ncy;&amp;ycy;&amp;iecy; &amp;rcy;&amp;acy;&amp;bcy;&amp;ocy;&amp;tcy;&amp;ycy; / &amp;Rcy;&amp;acy;&amp;zcy;&amp;ucy;&amp;mcy;&amp;ocy;&amp;vcy;&amp;scy;&amp;kcy;&amp;acy;&amp;yacy; &amp;IEcy;.&amp;Vcy;., &amp;Dcy;&amp;acy;&amp;vcy;&amp;ycy;&amp;dcy;&amp;ocy;&amp;vcy;&amp;acy; &amp;Mcy;.&amp;YUcy;., &amp;Lcy;&amp;acy;&amp;pcy;&amp;icy;&amp;ncy;&amp;acy; &amp;YUcy;.&amp;Mcy;., &amp;Mcy;&amp;acy;&amp;tscy;&amp;kcy;&amp;iecy;&amp;vcy;&amp;icy;&amp;chcy; &amp;Acy;.&amp;YUcy;.">
            <a:extLst>
              <a:ext uri="{FF2B5EF4-FFF2-40B4-BE49-F238E27FC236}">
                <a16:creationId xmlns="" xmlns:a16="http://schemas.microsoft.com/office/drawing/2014/main" id="{9BF63970-847E-4DE9-B455-9F8D8D63C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16768" y="1838131"/>
            <a:ext cx="2444195" cy="37135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34315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621616" y="1019424"/>
            <a:ext cx="6000792" cy="5786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553616" y="0"/>
            <a:ext cx="110847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В конце пособия приводятся два дополнительных сборных варианта — для проверки по всем темам раздела</a:t>
            </a:r>
          </a:p>
        </p:txBody>
      </p:sp>
      <p:pic>
        <p:nvPicPr>
          <p:cNvPr id="4" name="Picture 4" descr="&amp;Mcy;&amp;acy;&amp;tcy;&amp;iecy;&amp;mcy;&amp;acy;&amp;tcy;&amp;icy;&amp;kcy;&amp;acy;.  5-6 &amp;kcy;&amp;lcy;&amp;acy;&amp;scy;&amp;scy;. &amp;Vcy;&amp;scy;&amp;iecy;&amp;rcy;&amp;ocy;&amp;scy;&amp;scy;&amp;icy;&amp;jcy;&amp;scy;&amp;kcy;&amp;acy;&amp;yacy; &amp;pcy;&amp;rcy;&amp;ocy;&amp;vcy;&amp;iecy;&amp;rcy;&amp;ocy;&amp;chcy;&amp;ncy;&amp;acy;&amp;yacy; &amp;rcy;&amp;acy;&amp;bcy;&amp;ocy;&amp;tcy;&amp;acy;. &amp;Dcy;&amp;rcy;&amp;ocy;&amp;bcy;&amp;icy;. &amp;Pcy;&amp;rcy;&amp;ocy;&amp;vcy;&amp;iecy;&amp;rcy;&amp;ocy;&amp;chcy;&amp;ncy;&amp;ycy;&amp;iecy; &amp;rcy;&amp;acy;&amp;bcy;&amp;ocy;&amp;tcy;&amp;ycy; / &amp;Rcy;&amp;acy;&amp;zcy;&amp;ucy;&amp;mcy;&amp;ocy;&amp;vcy;&amp;scy;&amp;kcy;&amp;acy;&amp;yacy; &amp;IEcy;.&amp;Vcy;., &amp;Dcy;&amp;acy;&amp;vcy;&amp;ycy;&amp;dcy;&amp;ocy;&amp;vcy;&amp;acy; &amp;Mcy;.&amp;YUcy;., &amp;Lcy;&amp;acy;&amp;pcy;&amp;icy;&amp;ncy;&amp;acy; &amp;YUcy;.&amp;Mcy;., &amp;Mcy;&amp;acy;&amp;tscy;&amp;kcy;&amp;iecy;&amp;vcy;&amp;icy;&amp;chcy; &amp;Acy;.&amp;YUcy;.">
            <a:extLst>
              <a:ext uri="{FF2B5EF4-FFF2-40B4-BE49-F238E27FC236}">
                <a16:creationId xmlns="" xmlns:a16="http://schemas.microsoft.com/office/drawing/2014/main" id="{8A7017F2-04CC-43EC-A9CA-E77760BFB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16768" y="1838131"/>
            <a:ext cx="2444195" cy="37135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9235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B1F0D5-E516-4005-8A90-BCBC897324D5}"/>
              </a:ext>
            </a:extLst>
          </p:cNvPr>
          <p:cNvSpPr txBox="1"/>
          <p:nvPr/>
        </p:nvSpPr>
        <p:spPr>
          <a:xfrm>
            <a:off x="2509936" y="179341"/>
            <a:ext cx="7632441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ПРОЕКТНАЯ ДЕЯТЕЛЬНОСТЬ НА УРОКАХ МАТЕМАТИКИ</a:t>
            </a:r>
          </a:p>
          <a:p>
            <a:pPr algn="ctr"/>
            <a:r>
              <a:rPr lang="ru-RU" sz="2400" b="1" dirty="0"/>
              <a:t>4 – 5 класс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A0AAB9B6-83B8-4220-B580-63859FACAF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9706"/>
          <a:stretch/>
        </p:blipFill>
        <p:spPr>
          <a:xfrm>
            <a:off x="307910" y="1606343"/>
            <a:ext cx="2985797" cy="442908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E7EA144B-4876-480F-9952-2D39A86FDC01}"/>
              </a:ext>
            </a:extLst>
          </p:cNvPr>
          <p:cNvSpPr/>
          <p:nvPr/>
        </p:nvSpPr>
        <p:spPr>
          <a:xfrm>
            <a:off x="3626498" y="2090184"/>
            <a:ext cx="8677469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	Учебное пособие содержит учебно-практическую задачу, сюжет которой приближен к реальной ситуации подготовки проекта ремонта детской комнаты с участием бригады «Школа ремонта».</a:t>
            </a:r>
          </a:p>
          <a:p>
            <a:r>
              <a:rPr lang="ru-RU" sz="2000" dirty="0"/>
              <a:t>	Задания проектной работы направлены на применение школьниками знаний и предметных способов действий в нестандартной ситуации, развитие метапредметных умений. </a:t>
            </a:r>
          </a:p>
          <a:p>
            <a:r>
              <a:rPr lang="ru-RU" sz="2000" dirty="0"/>
              <a:t>	В ходе групповой работы ученики овладевают умениями: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принимать совместные решения,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планировать работу,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осуществлять план,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работать с информацией,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анализировать,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оценивать результаты деятельности.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BD73A519-2592-4AA3-88A1-7B8C5A22EE0C}"/>
              </a:ext>
            </a:extLst>
          </p:cNvPr>
          <p:cNvSpPr/>
          <p:nvPr/>
        </p:nvSpPr>
        <p:spPr>
          <a:xfrm>
            <a:off x="3626498" y="1214558"/>
            <a:ext cx="5576463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lt1"/>
                </a:solidFill>
              </a:rPr>
              <a:t>Серия «Математика в мире профессий»</a:t>
            </a:r>
          </a:p>
        </p:txBody>
      </p:sp>
    </p:spTree>
    <p:extLst>
      <p:ext uri="{BB962C8B-B14F-4D97-AF65-F5344CB8AC3E}">
        <p14:creationId xmlns:p14="http://schemas.microsoft.com/office/powerpoint/2010/main" val="13256547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D2C8797B-1468-467C-84C8-BA4711E76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206" y="111966"/>
            <a:ext cx="3345781" cy="502042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01F315E-F7F1-4F82-A8CD-3F91457B55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121294"/>
            <a:ext cx="3637667" cy="54584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8A55641-E758-4BD7-9925-03F86EEA84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8392" y="1904006"/>
            <a:ext cx="3258353" cy="48892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E374284-6A5A-4551-8FE5-3F6C0A193A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6894" y="1781587"/>
            <a:ext cx="3345781" cy="502042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940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86" t="12065" r="1094" b="5185"/>
          <a:stretch/>
        </p:blipFill>
        <p:spPr>
          <a:xfrm>
            <a:off x="204788" y="584775"/>
            <a:ext cx="11987212" cy="56721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57663" y="0"/>
            <a:ext cx="3300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www.eduniko.ru</a:t>
            </a:r>
            <a:endParaRPr lang="ru-RU" sz="32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41255" y="6318467"/>
            <a:ext cx="59014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hlinkClick r:id="rId3"/>
              </a:rPr>
              <a:t>http://185.12.29.196</a:t>
            </a:r>
            <a:r>
              <a:rPr lang="en-US" sz="2800" b="1" dirty="0" smtClean="0">
                <a:hlinkClick r:id="rId3"/>
              </a:rPr>
              <a:t>/</a:t>
            </a:r>
            <a:r>
              <a:rPr lang="ru-RU" sz="2800" b="1" dirty="0" smtClean="0"/>
              <a:t> - банк заданий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1280772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1332" y="-28234"/>
            <a:ext cx="10515600" cy="76275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КОНТАКТЫ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для ПОКУПАТЕЛЯ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866" y="5991677"/>
            <a:ext cx="81038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5B9BD5">
                    <a:lumMod val="50000"/>
                  </a:srgbClr>
                </a:solidFill>
              </a:rPr>
              <a:t>МЕТОДИЧЕСКАЯ ПОДДЕРЖКА:  </a:t>
            </a:r>
            <a:r>
              <a:rPr lang="en-US" sz="2800" b="1" dirty="0">
                <a:solidFill>
                  <a:srgbClr val="5B9BD5">
                    <a:lumMod val="50000"/>
                  </a:srgbClr>
                </a:solidFill>
              </a:rPr>
              <a:t>http://generationV.lbz.ru</a:t>
            </a:r>
            <a:endParaRPr lang="ru-RU" sz="2800" b="1" dirty="0">
              <a:solidFill>
                <a:srgbClr val="5B9BD5">
                  <a:lumMod val="50000"/>
                </a:srgbClr>
              </a:solidFill>
            </a:endParaRPr>
          </a:p>
          <a:p>
            <a:r>
              <a:rPr lang="en-US" sz="2800" b="1" dirty="0">
                <a:solidFill>
                  <a:srgbClr val="5B9BD5">
                    <a:lumMod val="50000"/>
                  </a:srgbClr>
                </a:solidFill>
              </a:rPr>
              <a:t>				      http://metodist.lbz.ru</a:t>
            </a:r>
            <a:endParaRPr lang="ru-RU" sz="2800" b="1" dirty="0">
              <a:solidFill>
                <a:srgbClr val="5B9BD5">
                  <a:lumMod val="50000"/>
                </a:srgbClr>
              </a:solidFill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1462705" y="1029321"/>
            <a:ext cx="8906112" cy="4897666"/>
            <a:chOff x="1686076" y="1149227"/>
            <a:chExt cx="8906112" cy="4897666"/>
          </a:xfrm>
        </p:grpSpPr>
        <p:grpSp>
          <p:nvGrpSpPr>
            <p:cNvPr id="16" name="Группа 15"/>
            <p:cNvGrpSpPr/>
            <p:nvPr/>
          </p:nvGrpSpPr>
          <p:grpSpPr>
            <a:xfrm>
              <a:off x="1686076" y="1234893"/>
              <a:ext cx="8906112" cy="4812000"/>
              <a:chOff x="1686076" y="1234893"/>
              <a:chExt cx="8906112" cy="4812000"/>
            </a:xfrm>
          </p:grpSpPr>
          <p:grpSp>
            <p:nvGrpSpPr>
              <p:cNvPr id="10" name="Группа 9"/>
              <p:cNvGrpSpPr/>
              <p:nvPr/>
            </p:nvGrpSpPr>
            <p:grpSpPr>
              <a:xfrm>
                <a:off x="1686076" y="1234893"/>
                <a:ext cx="8906112" cy="4812000"/>
                <a:chOff x="1135036" y="888521"/>
                <a:chExt cx="9642231" cy="5172033"/>
              </a:xfrm>
            </p:grpSpPr>
            <p:pic>
              <p:nvPicPr>
                <p:cNvPr id="3" name="Рисунок 2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harpenSoften amount="50000"/>
                          </a14:imgEffect>
                        </a14:imgLayer>
                      </a14:imgProps>
                    </a:ext>
                  </a:extLst>
                </a:blip>
                <a:srcRect l="21731" t="12408" r="25542" b="37314"/>
                <a:stretch/>
              </p:blipFill>
              <p:spPr>
                <a:xfrm>
                  <a:off x="1135036" y="888521"/>
                  <a:ext cx="9642231" cy="5172033"/>
                </a:xfrm>
                <a:prstGeom prst="rect">
                  <a:avLst/>
                </a:prstGeom>
              </p:spPr>
            </p:pic>
            <p:pic>
              <p:nvPicPr>
                <p:cNvPr id="4" name="Рисунок 3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53637" y="4286931"/>
                  <a:ext cx="876491" cy="1318875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5" name="Рисунок 4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75206" y="4286931"/>
                  <a:ext cx="879605" cy="131887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6" name="Рисунок 5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43619" y="4286931"/>
                  <a:ext cx="866841" cy="1318875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8" name="Рисунок 7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54632" y="4286931"/>
                  <a:ext cx="858434" cy="1319031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9" name="Рисунок 8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10282" y="4286931"/>
                  <a:ext cx="864714" cy="1318875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</p:grpSp>
          <p:pic>
            <p:nvPicPr>
              <p:cNvPr id="12" name="Рисунок 11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399429" y="4404634"/>
                <a:ext cx="807626" cy="121509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13" name="Пятно 2 12"/>
            <p:cNvSpPr/>
            <p:nvPr/>
          </p:nvSpPr>
          <p:spPr>
            <a:xfrm rot="638672">
              <a:off x="8598876" y="1149227"/>
              <a:ext cx="1938143" cy="753155"/>
            </a:xfrm>
            <a:prstGeom prst="irregularSeal2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424166" y="6296390"/>
            <a:ext cx="1944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5B9BD5">
                    <a:lumMod val="50000"/>
                  </a:srgbClr>
                </a:solidFill>
              </a:rPr>
              <a:t>e-mail</a:t>
            </a:r>
            <a:r>
              <a:rPr lang="ru-RU" sz="2800" b="1" dirty="0">
                <a:solidFill>
                  <a:srgbClr val="5B9BD5">
                    <a:lumMod val="50000"/>
                  </a:srgbClr>
                </a:solidFill>
              </a:rPr>
              <a:t>:</a:t>
            </a:r>
            <a:r>
              <a:rPr lang="en-US" sz="28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endParaRPr lang="ru-RU" sz="2800" b="1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26322" y="6259088"/>
            <a:ext cx="22327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2800" b="1" dirty="0">
                <a:solidFill>
                  <a:srgbClr val="5B9BD5">
                    <a:lumMod val="50000"/>
                  </a:srgbClr>
                </a:solidFill>
              </a:rPr>
              <a:t>ergle@Lbz.ru</a:t>
            </a:r>
            <a:endParaRPr lang="ru-RU" sz="2800" b="1" dirty="0">
              <a:solidFill>
                <a:srgbClr val="5B9BD5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517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ch3-atkarsk.ru/wp-content/uploads/2017/03/%D0%A0%D0%B8%D1%81%D1%83%D0%BD%D0%BE%D0%BA2.jpg">
            <a:extLst>
              <a:ext uri="{FF2B5EF4-FFF2-40B4-BE49-F238E27FC236}">
                <a16:creationId xmlns:a16="http://schemas.microsoft.com/office/drawing/2014/main" xmlns="" id="{5B5DDBE3-13F6-4A18-9FC0-819DBB773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133" y="1243596"/>
            <a:ext cx="9917192" cy="483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B5F2D21-87E0-4102-BAE3-C362123B24EE}"/>
              </a:ext>
            </a:extLst>
          </p:cNvPr>
          <p:cNvSpPr txBox="1"/>
          <p:nvPr/>
        </p:nvSpPr>
        <p:spPr>
          <a:xfrm>
            <a:off x="4284606" y="232559"/>
            <a:ext cx="4000978" cy="523220"/>
          </a:xfrm>
          <a:prstGeom prst="rect">
            <a:avLst/>
          </a:prstGeom>
          <a:solidFill>
            <a:schemeClr val="tx2">
              <a:lumMod val="20000"/>
              <a:lumOff val="80000"/>
              <a:alpha val="33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2800" b="1" dirty="0"/>
              <a:t>ЭТАПЫ ВВЕДЕНИЯ ВПР</a:t>
            </a:r>
          </a:p>
        </p:txBody>
      </p:sp>
    </p:spTree>
    <p:extLst>
      <p:ext uri="{BB962C8B-B14F-4D97-AF65-F5344CB8AC3E}">
        <p14:creationId xmlns:p14="http://schemas.microsoft.com/office/powerpoint/2010/main" val="391118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chashaschool.ru/wp-content/uploads/2017/03/predlogenija-po-sovershenstvovaniju-vpr-2.jpg">
            <a:extLst>
              <a:ext uri="{FF2B5EF4-FFF2-40B4-BE49-F238E27FC236}">
                <a16:creationId xmlns:a16="http://schemas.microsoft.com/office/drawing/2014/main" xmlns="" id="{5E2FCFA3-02FB-44D9-A0E7-BC2A9AA6F1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277"/>
          <a:stretch/>
        </p:blipFill>
        <p:spPr bwMode="auto">
          <a:xfrm>
            <a:off x="53975" y="3857045"/>
            <a:ext cx="5697716" cy="30551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sc12.ucoz.ru/_si/0/19016708.png">
            <a:extLst>
              <a:ext uri="{FF2B5EF4-FFF2-40B4-BE49-F238E27FC236}">
                <a16:creationId xmlns:a16="http://schemas.microsoft.com/office/drawing/2014/main" xmlns="" id="{2C093A46-0D73-4C7F-9A28-91A24E919C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54"/>
          <a:stretch/>
        </p:blipFill>
        <p:spPr bwMode="auto">
          <a:xfrm>
            <a:off x="623555" y="-86311"/>
            <a:ext cx="5534419" cy="39583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69FCEB97-7C5D-4255-953E-C604EB3D1F1E}"/>
              </a:ext>
            </a:extLst>
          </p:cNvPr>
          <p:cNvSpPr/>
          <p:nvPr/>
        </p:nvSpPr>
        <p:spPr>
          <a:xfrm>
            <a:off x="6451602" y="300726"/>
            <a:ext cx="52861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hlinkClick r:id="rId5"/>
              </a:rPr>
              <a:t>Официальный сайт ВПР: </a:t>
            </a:r>
            <a:r>
              <a:rPr lang="ru-RU" sz="2400" b="1" i="0" u="none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hlinkClick r:id="rId5"/>
              </a:rPr>
              <a:t>СтатГрад</a:t>
            </a:r>
            <a:endParaRPr lang="ru-RU" sz="24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FCFB9105-660A-4335-8265-B4730CB7D9E0}"/>
              </a:ext>
            </a:extLst>
          </p:cNvPr>
          <p:cNvSpPr/>
          <p:nvPr/>
        </p:nvSpPr>
        <p:spPr>
          <a:xfrm>
            <a:off x="7038044" y="975961"/>
            <a:ext cx="40618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hlinkClick r:id="rId6"/>
              </a:rPr>
              <a:t>https://vpr.statgrad.org/#</a:t>
            </a:r>
            <a:endParaRPr lang="ru-RU" sz="2800" b="1" dirty="0"/>
          </a:p>
        </p:txBody>
      </p:sp>
      <p:pic>
        <p:nvPicPr>
          <p:cNvPr id="7" name="Picture 2" descr="https://sch55.edusev.ru/uploads/5000/20421/section/317379/Ex9mZMtUSUE-1.jpg?1489739630889">
            <a:extLst>
              <a:ext uri="{FF2B5EF4-FFF2-40B4-BE49-F238E27FC236}">
                <a16:creationId xmlns:a16="http://schemas.microsoft.com/office/drawing/2014/main" xmlns="" id="{F2D88C0D-1142-4D8B-93A3-D9FB86313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83" b="5947"/>
          <a:stretch/>
        </p:blipFill>
        <p:spPr bwMode="auto">
          <a:xfrm>
            <a:off x="6592834" y="2037176"/>
            <a:ext cx="5173264" cy="452009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9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379D61-EDB1-4C3E-87ED-5C19C3BEDC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33C1B8D8-F1F6-42DA-A126-7C456FDFE9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gs15.ru/wp-content/uploads/2016/03/VPR.jpg">
            <a:extLst>
              <a:ext uri="{FF2B5EF4-FFF2-40B4-BE49-F238E27FC236}">
                <a16:creationId xmlns:a16="http://schemas.microsoft.com/office/drawing/2014/main" xmlns="" id="{46E4A4AB-ACE2-4D17-A773-7866BC948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38" y="0"/>
            <a:ext cx="96869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BC402ED4-B1A6-4038-AE40-17CEF58CEE1D}"/>
              </a:ext>
            </a:extLst>
          </p:cNvPr>
          <p:cNvSpPr/>
          <p:nvPr/>
        </p:nvSpPr>
        <p:spPr>
          <a:xfrm>
            <a:off x="8266921" y="2211356"/>
            <a:ext cx="1548883" cy="41987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40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045EE1A-861C-48E3-9A46-D33FAF0483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4550" r="1352" b="4354"/>
          <a:stretch/>
        </p:blipFill>
        <p:spPr>
          <a:xfrm>
            <a:off x="48984" y="55984"/>
            <a:ext cx="12084799" cy="607422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C81C217-2B71-40A8-AA3D-F5121C944F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49" t="18367" r="1352" b="17885"/>
          <a:stretch/>
        </p:blipFill>
        <p:spPr>
          <a:xfrm>
            <a:off x="48984" y="1408922"/>
            <a:ext cx="12143016" cy="544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1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7F74519-22CF-44EF-8DE2-24F37044E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5992" y="428625"/>
            <a:ext cx="7116008" cy="6429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01000" y="59293"/>
            <a:ext cx="895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5 </a:t>
            </a:r>
            <a:r>
              <a:rPr lang="ru-RU" b="1" dirty="0" smtClean="0"/>
              <a:t>класс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7175"/>
            <a:ext cx="5075992" cy="10144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02660"/>
            <a:ext cx="5065558" cy="17788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712607"/>
            <a:ext cx="5086351" cy="120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86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1120" y="9592"/>
            <a:ext cx="12057362" cy="12599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3200" b="1" dirty="0" smtClean="0">
                <a:solidFill>
                  <a:srgbClr val="FF0000"/>
                </a:solidFill>
              </a:rPr>
              <a:t>                            №№ 1–3  </a:t>
            </a:r>
            <a:r>
              <a:rPr lang="ru-RU" sz="3200" b="1" dirty="0">
                <a:solidFill>
                  <a:srgbClr val="FF0000"/>
                </a:solidFill>
              </a:rPr>
              <a:t>проверяется владение  понятиями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just"/>
            <a:r>
              <a:rPr lang="ru-RU" sz="3200" b="1" dirty="0" smtClean="0">
                <a:solidFill>
                  <a:srgbClr val="FF0000"/>
                </a:solidFill>
              </a:rPr>
              <a:t>«</a:t>
            </a:r>
            <a:r>
              <a:rPr lang="ru-RU" sz="3200" b="1" dirty="0">
                <a:solidFill>
                  <a:srgbClr val="FF0000"/>
                </a:solidFill>
              </a:rPr>
              <a:t>делимость  чисел», </a:t>
            </a:r>
            <a:r>
              <a:rPr lang="ru-RU" sz="3200" b="1" dirty="0" smtClean="0">
                <a:solidFill>
                  <a:srgbClr val="FF0000"/>
                </a:solidFill>
              </a:rPr>
              <a:t>«</a:t>
            </a:r>
            <a:r>
              <a:rPr lang="ru-RU" sz="3200" b="1" dirty="0">
                <a:solidFill>
                  <a:srgbClr val="FF0000"/>
                </a:solidFill>
              </a:rPr>
              <a:t>обыкновенная дробь</a:t>
            </a:r>
            <a:r>
              <a:rPr lang="ru-RU" sz="3200" b="1" dirty="0" smtClean="0">
                <a:solidFill>
                  <a:srgbClr val="FF0000"/>
                </a:solidFill>
              </a:rPr>
              <a:t>», «</a:t>
            </a:r>
            <a:r>
              <a:rPr lang="ru-RU" sz="3200" b="1" dirty="0">
                <a:solidFill>
                  <a:srgbClr val="FF0000"/>
                </a:solidFill>
              </a:rPr>
              <a:t>десятичная дробь».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896739"/>
            <a:ext cx="1219617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7030A0"/>
                </a:solidFill>
              </a:rPr>
              <a:t>1. Приведите пример натурального числа, большего 12, которое делится на 12 и не делится на 8.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7087C0D-8161-4A07-A329-4F25FB839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6" y="1345722"/>
            <a:ext cx="6044210" cy="799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6980A82B-3069-44CC-9CA8-491E50C42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97" y="4425919"/>
            <a:ext cx="6093963" cy="8186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1B1C4E9A-6653-429C-8124-02B13B65F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44" y="5703554"/>
            <a:ext cx="6084633" cy="5261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75FC856E-70D7-4013-B4B6-CE74BD88B3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8880" y="1986690"/>
            <a:ext cx="6022429" cy="12601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E3D6DCB2-A002-454C-8A89-B7D4436706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2593" y="4437726"/>
            <a:ext cx="5999586" cy="4949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FC6553BD-7C7B-42F7-BC7E-88D3634A26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5337" y="5635397"/>
            <a:ext cx="5934269" cy="11883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1760" y="2214773"/>
            <a:ext cx="60960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Вставьте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вместо звёздочек в числе 2∗45∗6 цифры так, чтобы полученное число делилось а) на 12 б) на 36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68597" y="1325029"/>
            <a:ext cx="602757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Докажите, что произведение любых трёх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последователь-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ных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целых чисел делится на а) 3 б) 6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2900065"/>
            <a:ext cx="6157120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чудо-дереве росли 30 апельсинов и 25 бананов.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садовник снимал ровно два фрукта.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Причём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если он снимал одинаковые фрукты, то на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дереве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появлялся новый банан, а если разные — новый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апельсин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конце концов, на дереве остался один фрукт. Какой: банан или апельсин?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760" y="5291383"/>
            <a:ext cx="6096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ли разменять 25 лир десятью монетами в 1,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и 5лир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89345" y="4931349"/>
            <a:ext cx="595026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Roboto"/>
              </a:rPr>
              <a:t>Выберите високосные годы среди следующих: 1600, 1800, 1812, 1820, 1895, 1900, 1917, 1936, 1992.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206851" y="3254383"/>
            <a:ext cx="5985149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Какой наименьшей длины должна быть веревка,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её можно было без остатка разрезать на: 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 четырехметровые, и на пятиметровые куски?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 четырехметровые, и на шестиметровые куски?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250373"/>
            <a:ext cx="611717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Запишите все числа, состоящие из цифр 1, 7, 0.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из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них будут делиться на 10?</a:t>
            </a:r>
          </a:p>
        </p:txBody>
      </p:sp>
    </p:spTree>
    <p:extLst>
      <p:ext uri="{BB962C8B-B14F-4D97-AF65-F5344CB8AC3E}">
        <p14:creationId xmlns:p14="http://schemas.microsoft.com/office/powerpoint/2010/main" val="109327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1183</TotalTime>
  <Words>1694</Words>
  <Application>Microsoft Office PowerPoint</Application>
  <PresentationFormat>Широкоэкранный</PresentationFormat>
  <Paragraphs>158</Paragraphs>
  <Slides>35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35</vt:i4>
      </vt:variant>
    </vt:vector>
  </HeadingPairs>
  <TitlesOfParts>
    <vt:vector size="42" baseType="lpstr">
      <vt:lpstr>Arial</vt:lpstr>
      <vt:lpstr>Calibri</vt:lpstr>
      <vt:lpstr>Calibri Light</vt:lpstr>
      <vt:lpstr>Roboto</vt:lpstr>
      <vt:lpstr>Times New Roman</vt:lpstr>
      <vt:lpstr>Тема Office</vt:lpstr>
      <vt:lpstr>1_Тема Office</vt:lpstr>
      <vt:lpstr>Всероссийские проверочные работы по математике как элемент региональной оценки качества образования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СЕРИЯ «ГОТОВИМСЯ К ВПР ВМЕСТЕ!» МАТЕМАТИКА. 5 КЛАСС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СОДЕРЖАНИЕ</vt:lpstr>
      <vt:lpstr>                                                 В пособие включён: ─ основной теоретический материал,  ─ разбор и решение задач.                                            В каждой теме излагаются:  ─ основные определения и правила. </vt:lpstr>
      <vt:lpstr>1. Вдумчиво прочитать теоретический материал,  2. Просмотреть решения разобранных примеров, 3. Выполнить проверку знаний с помощью решения заданий Тренировочной работы, 4. Проверить решение с ответом, который даётся сразу после условий. </vt:lpstr>
      <vt:lpstr>После коррекции возникших ошибок ─ решить задания Проверочной работы (ответы в конце пособия)</vt:lpstr>
      <vt:lpstr>По каждой теме раздела «Дроби» составлены 6 вариантов трёх уровней (по 2 варианта на уровень).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КОНТАКТЫ для ПОКУПАТЕЛЯ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Эргле Евгения Викторовна</dc:creator>
  <cp:lastModifiedBy>Пользователь</cp:lastModifiedBy>
  <cp:revision>82</cp:revision>
  <dcterms:created xsi:type="dcterms:W3CDTF">2018-02-08T12:07:55Z</dcterms:created>
  <dcterms:modified xsi:type="dcterms:W3CDTF">2018-02-14T03:44:44Z</dcterms:modified>
</cp:coreProperties>
</file>