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6" r:id="rId7"/>
    <p:sldId id="260" r:id="rId8"/>
    <p:sldId id="261" r:id="rId9"/>
    <p:sldId id="267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106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755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506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307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910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84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304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103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87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327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299-A0F1-4B7F-AA6B-C0104C52BD06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828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13299-A0F1-4B7F-AA6B-C0104C52BD06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98700-B325-4721-9232-206E01C5F4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559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nosach01.03@mail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Оценивание выполнения заданий с развернутым ответом по учебному предмету «Математика»   ОГЭ-2018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6790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/>
              <a:t>Задание №24 </a:t>
            </a:r>
            <a:r>
              <a:rPr lang="ru-RU" dirty="0">
                <a:solidFill>
                  <a:prstClr val="black"/>
                </a:solidFill>
              </a:rPr>
              <a:t>(демонстрационный вариант </a:t>
            </a:r>
            <a:r>
              <a:rPr lang="ru-RU" dirty="0" smtClean="0">
                <a:solidFill>
                  <a:prstClr val="black"/>
                </a:solidFill>
              </a:rPr>
              <a:t>2018г</a:t>
            </a:r>
            <a:r>
              <a:rPr lang="ru-RU" dirty="0">
                <a:solidFill>
                  <a:prstClr val="black"/>
                </a:solidFill>
              </a:rPr>
              <a:t>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52736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Критерии оценки выполнения задания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Получен верный  </a:t>
            </a:r>
            <a:r>
              <a:rPr lang="ru-RU" b="1" i="1" dirty="0" smtClean="0">
                <a:solidFill>
                  <a:prstClr val="black"/>
                </a:solidFill>
              </a:rPr>
              <a:t>обоснованный</a:t>
            </a:r>
            <a:r>
              <a:rPr lang="ru-RU" dirty="0" smtClean="0">
                <a:solidFill>
                  <a:prstClr val="black"/>
                </a:solidFill>
              </a:rPr>
              <a:t>  ответ– </a:t>
            </a:r>
            <a:r>
              <a:rPr lang="ru-RU" dirty="0">
                <a:solidFill>
                  <a:prstClr val="black"/>
                </a:solidFill>
              </a:rPr>
              <a:t>2б.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При верных рассуждениях допущена одна </a:t>
            </a:r>
            <a:r>
              <a:rPr lang="ru-RU" i="1" dirty="0" smtClean="0">
                <a:solidFill>
                  <a:prstClr val="black"/>
                </a:solidFill>
              </a:rPr>
              <a:t>вычислительная ошибка</a:t>
            </a:r>
            <a:r>
              <a:rPr lang="ru-RU" dirty="0" smtClean="0">
                <a:solidFill>
                  <a:prstClr val="black"/>
                </a:solidFill>
              </a:rPr>
              <a:t>, возможно приведшая к неверному ответу или даны неполные объяснения- </a:t>
            </a:r>
            <a:r>
              <a:rPr lang="ru-RU" dirty="0">
                <a:solidFill>
                  <a:prstClr val="black"/>
                </a:solidFill>
              </a:rPr>
              <a:t>1б.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Другие случаи, не соответствующие указанным критериям- 0б.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328498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Комментарии: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</a:rPr>
              <a:t>основным </a:t>
            </a:r>
            <a:r>
              <a:rPr lang="ru-RU" dirty="0">
                <a:solidFill>
                  <a:prstClr val="black"/>
                </a:solidFill>
              </a:rPr>
              <a:t>условием положительной оценки за </a:t>
            </a:r>
            <a:r>
              <a:rPr lang="ru-RU" dirty="0" smtClean="0">
                <a:solidFill>
                  <a:prstClr val="black"/>
                </a:solidFill>
              </a:rPr>
              <a:t>решение: </a:t>
            </a:r>
            <a:r>
              <a:rPr lang="ru-RU" dirty="0" smtClean="0"/>
              <a:t>правильно выполненный чертеж (при условии, если выпускник его делает), умение обосновать сделанные выводы </a:t>
            </a:r>
            <a:r>
              <a:rPr lang="ru-RU" b="1" i="1" dirty="0" smtClean="0"/>
              <a:t>ссылкой на известные математические факты (определения, свойства, теоремы, формулы).</a:t>
            </a:r>
          </a:p>
          <a:p>
            <a:pPr algn="just"/>
            <a:endParaRPr lang="ru-RU" b="1" i="1" dirty="0" smtClean="0"/>
          </a:p>
          <a:p>
            <a:pPr algn="just"/>
            <a:endParaRPr lang="ru-RU" b="1" i="1" dirty="0"/>
          </a:p>
          <a:p>
            <a:pPr algn="just"/>
            <a:r>
              <a:rPr lang="en-US" i="1" dirty="0" smtClean="0"/>
              <a:t>P.S. </a:t>
            </a:r>
            <a:r>
              <a:rPr lang="ru-RU" i="1" dirty="0" smtClean="0"/>
              <a:t>Лучше, если оформление задачи пошаговое. Нет разницы с какой стороны пишется дано и выполняется чертеж. Чертеж обязателен (если его нет </a:t>
            </a:r>
          </a:p>
          <a:p>
            <a:pPr algn="just"/>
            <a:r>
              <a:rPr lang="ru-RU" i="1" dirty="0" smtClean="0"/>
              <a:t>-1балл). 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0843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Задание №</a:t>
            </a:r>
            <a:r>
              <a:rPr lang="ru-RU" dirty="0" smtClean="0">
                <a:solidFill>
                  <a:prstClr val="black"/>
                </a:solidFill>
              </a:rPr>
              <a:t>25 </a:t>
            </a:r>
            <a:r>
              <a:rPr lang="ru-RU" dirty="0">
                <a:solidFill>
                  <a:prstClr val="black"/>
                </a:solidFill>
              </a:rPr>
              <a:t>(демонстрационный вариант </a:t>
            </a:r>
            <a:r>
              <a:rPr lang="ru-RU" dirty="0" smtClean="0">
                <a:solidFill>
                  <a:prstClr val="black"/>
                </a:solidFill>
              </a:rPr>
              <a:t>2018г</a:t>
            </a:r>
            <a:r>
              <a:rPr lang="ru-RU" dirty="0">
                <a:solidFill>
                  <a:prstClr val="black"/>
                </a:solidFill>
              </a:rPr>
              <a:t>.)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9" y="69269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Критерии оценки выполнения задания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Доказательство верное, все его шаги обоснованы – </a:t>
            </a:r>
            <a:r>
              <a:rPr lang="ru-RU" dirty="0">
                <a:solidFill>
                  <a:prstClr val="black"/>
                </a:solidFill>
              </a:rPr>
              <a:t>2б.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Доказательство в целом верное, но содержит неточности - 1б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Другие случаи, не соответствующие указанным критериям- 0б.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274838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Комментарии: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основным условием положительной оценки за </a:t>
            </a:r>
            <a:r>
              <a:rPr lang="ru-RU" dirty="0" smtClean="0">
                <a:solidFill>
                  <a:prstClr val="black"/>
                </a:solidFill>
              </a:rPr>
              <a:t>решение </a:t>
            </a:r>
            <a:r>
              <a:rPr lang="ru-RU" dirty="0">
                <a:solidFill>
                  <a:prstClr val="black"/>
                </a:solidFill>
              </a:rPr>
              <a:t>правильно выполненный </a:t>
            </a:r>
            <a:r>
              <a:rPr lang="ru-RU" dirty="0" smtClean="0">
                <a:solidFill>
                  <a:prstClr val="black"/>
                </a:solidFill>
              </a:rPr>
              <a:t>чертеж, </a:t>
            </a:r>
            <a:r>
              <a:rPr lang="ru-RU" dirty="0">
                <a:solidFill>
                  <a:prstClr val="black"/>
                </a:solidFill>
              </a:rPr>
              <a:t>умение обосновать сделанные выводы </a:t>
            </a:r>
            <a:r>
              <a:rPr lang="ru-RU" b="1" i="1" dirty="0">
                <a:solidFill>
                  <a:prstClr val="black"/>
                </a:solidFill>
              </a:rPr>
              <a:t>ссылкой на известные математические факты (определения, свойства, теоремы, формулы)</a:t>
            </a:r>
          </a:p>
        </p:txBody>
      </p:sp>
    </p:spTree>
    <p:extLst>
      <p:ext uri="{BB962C8B-B14F-4D97-AF65-F5344CB8AC3E}">
        <p14:creationId xmlns="" xmlns:p14="http://schemas.microsoft.com/office/powerpoint/2010/main" val="3245272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Задание №</a:t>
            </a:r>
            <a:r>
              <a:rPr lang="ru-RU" dirty="0" smtClean="0">
                <a:solidFill>
                  <a:prstClr val="black"/>
                </a:solidFill>
              </a:rPr>
              <a:t>26  </a:t>
            </a:r>
            <a:r>
              <a:rPr lang="ru-RU" dirty="0">
                <a:solidFill>
                  <a:prstClr val="black"/>
                </a:solidFill>
              </a:rPr>
              <a:t>(демонстрационный вариант </a:t>
            </a:r>
            <a:r>
              <a:rPr lang="ru-RU" dirty="0" smtClean="0">
                <a:solidFill>
                  <a:prstClr val="black"/>
                </a:solidFill>
              </a:rPr>
              <a:t>2018г</a:t>
            </a:r>
            <a:r>
              <a:rPr lang="ru-RU" dirty="0">
                <a:solidFill>
                  <a:prstClr val="black"/>
                </a:solidFill>
              </a:rPr>
              <a:t>.)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Критерии оценки выполнения задания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Ход решения задачи верный, получен верный ответ– </a:t>
            </a:r>
            <a:r>
              <a:rPr lang="ru-RU" dirty="0">
                <a:solidFill>
                  <a:prstClr val="black"/>
                </a:solidFill>
              </a:rPr>
              <a:t>2б.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Ход решения верный, все его шаги присутствуют, но </a:t>
            </a:r>
            <a:r>
              <a:rPr lang="ru-RU" b="1" dirty="0" smtClean="0">
                <a:solidFill>
                  <a:prstClr val="black"/>
                </a:solidFill>
              </a:rPr>
              <a:t>допущена описка или ошибка вычислительного характера- </a:t>
            </a:r>
            <a:r>
              <a:rPr lang="ru-RU" dirty="0">
                <a:solidFill>
                  <a:prstClr val="black"/>
                </a:solidFill>
              </a:rPr>
              <a:t>1б.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Другие случаи, не соответствующие указанным критериям- 0б.</a:t>
            </a:r>
          </a:p>
        </p:txBody>
      </p:sp>
    </p:spTree>
    <p:extLst>
      <p:ext uri="{BB962C8B-B14F-4D97-AF65-F5344CB8AC3E}">
        <p14:creationId xmlns="" xmlns:p14="http://schemas.microsoft.com/office/powerpoint/2010/main" val="379223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dirty="0" smtClean="0"/>
              <a:t>Оценивание происходит в «плюс»: </a:t>
            </a:r>
          </a:p>
          <a:p>
            <a:pPr algn="just"/>
            <a:r>
              <a:rPr lang="ru-RU" sz="4800" dirty="0" smtClean="0"/>
              <a:t>оценивается </a:t>
            </a:r>
            <a:r>
              <a:rPr lang="ru-RU" sz="4800" i="1" dirty="0" smtClean="0"/>
              <a:t>продвижение</a:t>
            </a:r>
            <a:r>
              <a:rPr lang="ru-RU" sz="4800" dirty="0" smtClean="0"/>
              <a:t> выпускника в решении задачи, а не недочеты по сравнению с «эталонным» решением</a:t>
            </a: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377951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78581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hlinkClick r:id="rId2"/>
              </a:rPr>
              <a:t>nosach01.03@mail.ru</a:t>
            </a:r>
            <a:endParaRPr lang="ru-RU" sz="6600" dirty="0" smtClean="0"/>
          </a:p>
          <a:p>
            <a:endParaRPr lang="ru-RU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Методические рекомендации по оцениванию выполнения заданий ОГЭ с развернутым ответом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85592" y="198884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 smtClean="0"/>
              <a:t>Максимальный балл за 6 заданий 12баллов</a:t>
            </a:r>
          </a:p>
          <a:p>
            <a:pPr marL="342900" indent="-342900" algn="just">
              <a:buAutoNum type="arabicPeriod"/>
            </a:pPr>
            <a:r>
              <a:rPr lang="ru-RU" sz="2000" dirty="0" smtClean="0"/>
              <a:t>Возможны различные способы решения в записи развернутого ответа. Главное требование – </a:t>
            </a:r>
            <a:r>
              <a:rPr lang="ru-RU" sz="2000" u="sng" dirty="0" smtClean="0"/>
              <a:t>Решение: должно быть математически грамотным</a:t>
            </a:r>
            <a:r>
              <a:rPr lang="ru-RU" sz="2000" dirty="0" smtClean="0"/>
              <a:t>, из него должен быть </a:t>
            </a:r>
            <a:r>
              <a:rPr lang="ru-RU" sz="2000" u="sng" dirty="0" smtClean="0"/>
              <a:t>понятен ход рассуждений </a:t>
            </a:r>
            <a:r>
              <a:rPr lang="ru-RU" sz="2000" dirty="0" smtClean="0"/>
              <a:t>автора работы. В остальном (метод, форма записи) решение может быть произвольным. </a:t>
            </a:r>
            <a:r>
              <a:rPr lang="ru-RU" sz="2000" b="1" i="1" dirty="0" smtClean="0"/>
              <a:t>Полнота и обоснованность рассуждений</a:t>
            </a:r>
            <a:r>
              <a:rPr lang="ru-RU" sz="2000" b="1" dirty="0" smtClean="0"/>
              <a:t> </a:t>
            </a:r>
            <a:r>
              <a:rPr lang="ru-RU" sz="2000" dirty="0" smtClean="0"/>
              <a:t>оцениваются независимо от выбранного метода решения.</a:t>
            </a:r>
          </a:p>
          <a:p>
            <a:pPr marL="342900" indent="-342900" algn="just">
              <a:buAutoNum type="arabicPeriod"/>
            </a:pPr>
            <a:r>
              <a:rPr lang="ru-RU" sz="2000" dirty="0" smtClean="0"/>
              <a:t>При решении задачи можно использовать без доказательств  известные математические факты ( ссылка на теорему, аксиому и т.д.), содержащиеся в учебниках и учебных пособиях, допущенных или рекомендованных Министерством образования и науки РФ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92764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54868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Полнота и правильность приведенного решения: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24744"/>
            <a:ext cx="813690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-  </a:t>
            </a:r>
            <a:r>
              <a:rPr lang="ru-RU" sz="2000" u="sng" dirty="0" smtClean="0"/>
              <a:t>конечный результат (правильный ответ), </a:t>
            </a:r>
            <a:r>
              <a:rPr lang="ru-RU" sz="2000" dirty="0" smtClean="0"/>
              <a:t>полученный при верном ходе решения;</a:t>
            </a:r>
          </a:p>
          <a:p>
            <a:pPr algn="just"/>
            <a:r>
              <a:rPr lang="ru-RU" sz="2000" dirty="0" smtClean="0"/>
              <a:t>-  выполнение промежуточных преобразований, вычислений;</a:t>
            </a:r>
          </a:p>
          <a:p>
            <a:pPr algn="just"/>
            <a:r>
              <a:rPr lang="ru-RU" sz="2000" dirty="0" smtClean="0"/>
              <a:t>-  </a:t>
            </a:r>
            <a:r>
              <a:rPr lang="ru-RU" sz="2000" u="sng" dirty="0" smtClean="0"/>
              <a:t>обоснование выводов (шагов), </a:t>
            </a:r>
            <a:r>
              <a:rPr lang="ru-RU" sz="2000" dirty="0" smtClean="0"/>
              <a:t>приводящих к правильному ответу;</a:t>
            </a:r>
          </a:p>
          <a:p>
            <a:pPr algn="just"/>
            <a:r>
              <a:rPr lang="ru-RU" sz="2000" dirty="0" smtClean="0"/>
              <a:t>-  </a:t>
            </a:r>
            <a:r>
              <a:rPr lang="ru-RU" sz="2000" dirty="0"/>
              <a:t>л</a:t>
            </a:r>
            <a:r>
              <a:rPr lang="ru-RU" sz="2000" dirty="0" smtClean="0"/>
              <a:t>огика решения.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212976"/>
            <a:ext cx="7776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Задача считается выполненной верно, когда получен </a:t>
            </a:r>
            <a:r>
              <a:rPr lang="ru-RU" sz="2000" b="1" i="1" dirty="0" smtClean="0"/>
              <a:t>правильный ответ при достаточно полном объеме обоснований, </a:t>
            </a:r>
            <a:r>
              <a:rPr lang="ru-RU" sz="2000" dirty="0" smtClean="0"/>
              <a:t>которые потребовались при переходе от исходных данных к конечному ответу.</a:t>
            </a:r>
          </a:p>
          <a:p>
            <a:pPr algn="just"/>
            <a:endParaRPr lang="ru-RU" sz="2000" dirty="0"/>
          </a:p>
          <a:p>
            <a:pPr algn="just"/>
            <a:r>
              <a:rPr lang="en-US" sz="2000" dirty="0" smtClean="0"/>
              <a:t>P.S. </a:t>
            </a:r>
            <a:r>
              <a:rPr lang="ru-RU" sz="2000" dirty="0" smtClean="0"/>
              <a:t>Осторожно: некорректное использование символов (принадлежности, в записи ответа к уравнению, фигурных скобок, т.д.).</a:t>
            </a:r>
          </a:p>
          <a:p>
            <a:pPr algn="just"/>
            <a:r>
              <a:rPr lang="ru-RU" sz="2000" i="1" u="sng" dirty="0" smtClean="0"/>
              <a:t>Повторить с выпускниками, какие используются математические символы </a:t>
            </a:r>
          </a:p>
          <a:p>
            <a:pPr algn="just"/>
            <a:r>
              <a:rPr lang="ru-RU" sz="2000" i="1" u="sng" dirty="0" smtClean="0"/>
              <a:t> когда и  где  используются.</a:t>
            </a:r>
            <a:endParaRPr lang="ru-RU" sz="2000" i="1" u="sng" dirty="0"/>
          </a:p>
        </p:txBody>
      </p:sp>
    </p:spTree>
    <p:extLst>
      <p:ext uri="{BB962C8B-B14F-4D97-AF65-F5344CB8AC3E}">
        <p14:creationId xmlns="" xmlns:p14="http://schemas.microsoft.com/office/powerpoint/2010/main" val="33920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32656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Задание №21 (демонстрационный вариант 2018г.)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908720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Критерии оценки выполнения задания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Обоснованно получен верный ответ – 2б.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Решение доведено до конца, но </a:t>
            </a:r>
            <a:r>
              <a:rPr lang="ru-RU" i="1" dirty="0" smtClean="0"/>
              <a:t>допущена ошибка вычислительного характера или описка,</a:t>
            </a:r>
            <a:r>
              <a:rPr lang="ru-RU" dirty="0" smtClean="0"/>
              <a:t> с ее учетом дальнейшие шаги выполнены верно  - 1б.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Другие случаи, не соответствующие указанным критериям- 0б.</a:t>
            </a:r>
          </a:p>
          <a:p>
            <a:endParaRPr lang="ru-RU" dirty="0" smtClean="0"/>
          </a:p>
          <a:p>
            <a:r>
              <a:rPr lang="ru-RU" dirty="0" smtClean="0"/>
              <a:t>Комментарий:</a:t>
            </a:r>
          </a:p>
          <a:p>
            <a:r>
              <a:rPr lang="ru-RU" dirty="0" smtClean="0"/>
              <a:t>допускается  ставить 1 балл в тех случаях, когда </a:t>
            </a:r>
            <a:r>
              <a:rPr lang="ru-RU" b="1" i="1" dirty="0" smtClean="0"/>
              <a:t>единственная вычислительная ошибка (описка</a:t>
            </a:r>
            <a:r>
              <a:rPr lang="ru-RU" i="1" dirty="0" smtClean="0"/>
              <a:t>) стала причиной того, что неверен ответ.</a:t>
            </a:r>
          </a:p>
          <a:p>
            <a:endParaRPr lang="ru-RU" i="1" dirty="0"/>
          </a:p>
          <a:p>
            <a:r>
              <a:rPr lang="ru-RU" i="1" dirty="0" smtClean="0"/>
              <a:t>        </a:t>
            </a:r>
            <a:r>
              <a:rPr lang="en-US" i="1" dirty="0" smtClean="0"/>
              <a:t>P.S.</a:t>
            </a:r>
            <a:r>
              <a:rPr lang="ru-RU" i="1" dirty="0" smtClean="0"/>
              <a:t> К вычислительным ошибкам </a:t>
            </a:r>
            <a:r>
              <a:rPr lang="ru-RU" b="1" i="1" dirty="0" smtClean="0"/>
              <a:t>не относятся ошибки </a:t>
            </a:r>
            <a:r>
              <a:rPr lang="ru-RU" i="1" dirty="0" smtClean="0"/>
              <a:t>в формулах при решении квадратного уравнения, действиях с числами с разными знаками, упрощении выражений со степенями и корнями и т.д.</a:t>
            </a:r>
          </a:p>
          <a:p>
            <a:endParaRPr lang="ru-RU" i="1" dirty="0"/>
          </a:p>
          <a:p>
            <a:r>
              <a:rPr lang="ru-RU" i="1" dirty="0" smtClean="0"/>
              <a:t>Иногда спасает  балл  правильно записанная формула (напр., нахождения корней квадратного уравнения или дискриминанта)</a:t>
            </a:r>
          </a:p>
          <a:p>
            <a:r>
              <a:rPr lang="ru-RU" i="1" dirty="0" smtClean="0"/>
              <a:t>Если при решении уравнения используется т.Безу, то описание должно быть по алгоритму.</a:t>
            </a:r>
          </a:p>
          <a:p>
            <a:r>
              <a:rPr lang="ru-RU" i="1" dirty="0" smtClean="0"/>
              <a:t>Если корни определяются по т.Виета, то нужно обосновать , что других корней нет (по свойству коэффициентов тоже)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97397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8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Задание №21 (демонстрационный вариант 2018г.)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836712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 решении неравенства методом интервалов следовать алгоритму!</a:t>
            </a:r>
          </a:p>
          <a:p>
            <a:r>
              <a:rPr lang="ru-RU" sz="2400" dirty="0" smtClean="0"/>
              <a:t>В описании необходимо разложение на множители, если нет, то из каждого интервала берем значения и вычисляем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При  использовании эскиза параболы</a:t>
            </a:r>
          </a:p>
          <a:p>
            <a:r>
              <a:rPr lang="ru-RU" sz="2400" dirty="0" smtClean="0"/>
              <a:t>с</a:t>
            </a:r>
            <a:r>
              <a:rPr lang="ru-RU" sz="2400" dirty="0" smtClean="0"/>
              <a:t>ледовать алгоритму!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88640"/>
            <a:ext cx="59766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/>
              <a:t>Задание №22 </a:t>
            </a:r>
            <a:r>
              <a:rPr lang="ru-RU" sz="2000" dirty="0" smtClean="0">
                <a:solidFill>
                  <a:prstClr val="black"/>
                </a:solidFill>
              </a:rPr>
              <a:t>(</a:t>
            </a:r>
            <a:r>
              <a:rPr lang="ru-RU" sz="2000" dirty="0">
                <a:solidFill>
                  <a:prstClr val="black"/>
                </a:solidFill>
              </a:rPr>
              <a:t>демонстрационный вариант </a:t>
            </a:r>
            <a:r>
              <a:rPr lang="ru-RU" sz="2000" dirty="0" smtClean="0">
                <a:solidFill>
                  <a:prstClr val="black"/>
                </a:solidFill>
              </a:rPr>
              <a:t>2018г</a:t>
            </a:r>
            <a:r>
              <a:rPr lang="ru-RU" sz="2000" dirty="0">
                <a:solidFill>
                  <a:prstClr val="black"/>
                </a:solidFill>
              </a:rPr>
              <a:t>.)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Критерии оценки выполнения задания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Ход решения задачи верный</a:t>
            </a:r>
            <a:r>
              <a:rPr lang="ru-RU" i="1" dirty="0" smtClean="0">
                <a:solidFill>
                  <a:prstClr val="black"/>
                </a:solidFill>
              </a:rPr>
              <a:t>,</a:t>
            </a:r>
            <a:r>
              <a:rPr lang="ru-RU" dirty="0" smtClean="0">
                <a:solidFill>
                  <a:prstClr val="black"/>
                </a:solidFill>
              </a:rPr>
              <a:t> получен верный ответ – </a:t>
            </a:r>
            <a:r>
              <a:rPr lang="ru-RU" dirty="0">
                <a:solidFill>
                  <a:prstClr val="black"/>
                </a:solidFill>
              </a:rPr>
              <a:t>2б.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Ход решения верный, все его шаги присутствуют, но допущена описка или ошибка вычислительного характера - </a:t>
            </a:r>
            <a:r>
              <a:rPr lang="ru-RU" dirty="0">
                <a:solidFill>
                  <a:prstClr val="black"/>
                </a:solidFill>
              </a:rPr>
              <a:t>1б.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Другие случаи, не соответствующие указанным критериям- 0б.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2980345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Комментарий: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ри решении дробно-рационального уравнения, полученного в задаче, необязательно требовать от выпускника проверки условия, что знаменатель не равен нулю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Р.</a:t>
            </a:r>
            <a:r>
              <a:rPr lang="en-US" dirty="0" smtClean="0"/>
              <a:t>S</a:t>
            </a:r>
            <a:r>
              <a:rPr lang="ru-RU" dirty="0" smtClean="0"/>
              <a:t>.      Обратить внимание на 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Понимание учащимися происходящей ситуации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Умения изобразить ситуацию на чертеже/рисунке/в таблице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Описание ситуации в виде краткого условия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Вычислительные навыки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Умение давать ответ на поставленный вопрос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9196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/>
              <a:t>Задание №23 </a:t>
            </a:r>
            <a:r>
              <a:rPr lang="ru-RU" dirty="0" smtClean="0">
                <a:solidFill>
                  <a:prstClr val="black"/>
                </a:solidFill>
              </a:rPr>
              <a:t>(демонстрационный </a:t>
            </a:r>
            <a:r>
              <a:rPr lang="ru-RU" dirty="0">
                <a:solidFill>
                  <a:prstClr val="black"/>
                </a:solidFill>
              </a:rPr>
              <a:t>вариант </a:t>
            </a:r>
            <a:r>
              <a:rPr lang="ru-RU" dirty="0" smtClean="0">
                <a:solidFill>
                  <a:prstClr val="black"/>
                </a:solidFill>
              </a:rPr>
              <a:t>2018г</a:t>
            </a:r>
            <a:r>
              <a:rPr lang="ru-RU" dirty="0">
                <a:solidFill>
                  <a:prstClr val="black"/>
                </a:solidFill>
              </a:rPr>
              <a:t>.)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43677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Критерии оценки выполнения задания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График построен верно, верно указаны все значения </a:t>
            </a:r>
            <a:r>
              <a:rPr lang="ru-RU" b="1" i="1" dirty="0" smtClean="0">
                <a:solidFill>
                  <a:prstClr val="black"/>
                </a:solidFill>
              </a:rPr>
              <a:t>параметра</a:t>
            </a:r>
            <a:r>
              <a:rPr lang="ru-RU" dirty="0" smtClean="0">
                <a:solidFill>
                  <a:prstClr val="black"/>
                </a:solidFill>
              </a:rPr>
              <a:t>– </a:t>
            </a:r>
            <a:r>
              <a:rPr lang="ru-RU" dirty="0">
                <a:solidFill>
                  <a:prstClr val="black"/>
                </a:solidFill>
              </a:rPr>
              <a:t>2б.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График построен верно, но искомые значения параметра найдены неверно или не найдены - </a:t>
            </a:r>
            <a:r>
              <a:rPr lang="ru-RU" dirty="0">
                <a:solidFill>
                  <a:prstClr val="black"/>
                </a:solidFill>
              </a:rPr>
              <a:t>1б.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Другие случаи, не соответствующие указанным критериям- 0б.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2492896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Комментарии:</a:t>
            </a:r>
          </a:p>
          <a:p>
            <a:pPr algn="just"/>
            <a:r>
              <a:rPr lang="ru-RU" dirty="0" smtClean="0"/>
              <a:t>Основным условием положительной оценки за решение задания является верное построение графика. Верное построение графика включает в себя: масштаб, содержательная таблица значений или </a:t>
            </a:r>
            <a:r>
              <a:rPr lang="ru-RU" b="1" dirty="0" smtClean="0"/>
              <a:t>объяснение построения</a:t>
            </a:r>
            <a:r>
              <a:rPr lang="ru-RU" dirty="0" smtClean="0"/>
              <a:t>, </a:t>
            </a:r>
            <a:r>
              <a:rPr lang="ru-RU" b="1" i="1" dirty="0" smtClean="0"/>
              <a:t>выколотая точка обозначена в соответствии с ее координатами.</a:t>
            </a:r>
          </a:p>
          <a:p>
            <a:pPr algn="just"/>
            <a:r>
              <a:rPr lang="ru-RU" b="1" i="1" dirty="0" smtClean="0"/>
              <a:t>В случае  ограничения графика точками ставится 0б.</a:t>
            </a:r>
            <a:endParaRPr lang="en-US" b="1" i="1" dirty="0" smtClean="0"/>
          </a:p>
          <a:p>
            <a:pPr algn="just"/>
            <a:endParaRPr lang="en-US" b="1" i="1" dirty="0"/>
          </a:p>
          <a:p>
            <a:pPr algn="just"/>
            <a:endParaRPr lang="en-US" b="1" i="1" dirty="0" smtClean="0"/>
          </a:p>
          <a:p>
            <a:pPr algn="just"/>
            <a:r>
              <a:rPr lang="en-US" i="1" dirty="0" smtClean="0"/>
              <a:t>P.S. </a:t>
            </a:r>
            <a:r>
              <a:rPr lang="ru-RU" i="1" dirty="0" smtClean="0"/>
              <a:t>Обязательно описание! </a:t>
            </a:r>
            <a:r>
              <a:rPr lang="ru-RU" i="1" dirty="0"/>
              <a:t> </a:t>
            </a:r>
            <a:r>
              <a:rPr lang="ru-RU" i="1" dirty="0" smtClean="0"/>
              <a:t>Напр., если строим параболу, то в описании используем алгоритм построения параболы. Если с помощью преобразований, то описание преобразования должно быть. </a:t>
            </a:r>
          </a:p>
          <a:p>
            <a:pPr algn="just"/>
            <a:r>
              <a:rPr lang="ru-RU" i="1" dirty="0" smtClean="0"/>
              <a:t>Если это график  функции под знаком модуля, то на графике необходимо отобразить пунктиром, ту часть , которую переносим.</a:t>
            </a:r>
          </a:p>
          <a:p>
            <a:pPr algn="just"/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04505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6064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Задание №23 (демонстрационный вариант 2018г.)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83671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Обратить внимание на построение графика обратной пропорциональности.</a:t>
            </a:r>
          </a:p>
          <a:p>
            <a:r>
              <a:rPr lang="ru-RU" dirty="0" smtClean="0"/>
              <a:t>Таблица значений обязательна! 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956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Оценивание выполнения заданий с развернутым ответом по учебному предмету «Математика»   ОГЭ-2018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Оценивание выполнения заданий с развернутым ответом по учебному предмету «Математика   «ОГЭ-2017»</dc:title>
  <dc:creator>1</dc:creator>
  <cp:lastModifiedBy>User</cp:lastModifiedBy>
  <cp:revision>22</cp:revision>
  <dcterms:created xsi:type="dcterms:W3CDTF">2017-02-24T05:19:41Z</dcterms:created>
  <dcterms:modified xsi:type="dcterms:W3CDTF">2018-04-12T07:42:36Z</dcterms:modified>
</cp:coreProperties>
</file>