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3299-A0F1-4B7F-AA6B-C0104C52BD06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98700-B325-4721-9232-206E01C5F4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106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3299-A0F1-4B7F-AA6B-C0104C52BD06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98700-B325-4721-9232-206E01C5F4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7552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3299-A0F1-4B7F-AA6B-C0104C52BD06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98700-B325-4721-9232-206E01C5F4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5065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3299-A0F1-4B7F-AA6B-C0104C52BD06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98700-B325-4721-9232-206E01C5F4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3071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3299-A0F1-4B7F-AA6B-C0104C52BD06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98700-B325-4721-9232-206E01C5F4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9100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3299-A0F1-4B7F-AA6B-C0104C52BD06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98700-B325-4721-9232-206E01C5F4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848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3299-A0F1-4B7F-AA6B-C0104C52BD06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98700-B325-4721-9232-206E01C5F4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3046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3299-A0F1-4B7F-AA6B-C0104C52BD06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98700-B325-4721-9232-206E01C5F4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1032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3299-A0F1-4B7F-AA6B-C0104C52BD06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98700-B325-4721-9232-206E01C5F4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871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3299-A0F1-4B7F-AA6B-C0104C52BD06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98700-B325-4721-9232-206E01C5F4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327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3299-A0F1-4B7F-AA6B-C0104C52BD06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98700-B325-4721-9232-206E01C5F4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8285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13299-A0F1-4B7F-AA6B-C0104C52BD06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98700-B325-4721-9232-206E01C5F4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5593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Оценивание выполнения заданий с развернутым ответом по учебному предмету «Математика»   ОГЭ-2019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500166" y="5500702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/>
              <a:t>г</a:t>
            </a:r>
            <a:r>
              <a:rPr lang="ru-RU" dirty="0" err="1" smtClean="0"/>
              <a:t>.Красноярск</a:t>
            </a:r>
            <a:r>
              <a:rPr lang="ru-RU" dirty="0" smtClean="0"/>
              <a:t>, КИПК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96790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Задание №</a:t>
            </a:r>
            <a:r>
              <a:rPr lang="ru-RU" dirty="0" smtClean="0">
                <a:solidFill>
                  <a:prstClr val="black"/>
                </a:solidFill>
              </a:rPr>
              <a:t>26  </a:t>
            </a:r>
            <a:r>
              <a:rPr lang="ru-RU" dirty="0">
                <a:solidFill>
                  <a:prstClr val="black"/>
                </a:solidFill>
              </a:rPr>
              <a:t>(демонстрационный вариант </a:t>
            </a:r>
            <a:r>
              <a:rPr lang="ru-RU" dirty="0" smtClean="0">
                <a:solidFill>
                  <a:prstClr val="black"/>
                </a:solidFill>
              </a:rPr>
              <a:t>2019г</a:t>
            </a:r>
            <a:r>
              <a:rPr lang="ru-RU" dirty="0">
                <a:solidFill>
                  <a:prstClr val="black"/>
                </a:solidFill>
              </a:rPr>
              <a:t>.)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124744"/>
            <a:ext cx="84969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prstClr val="black"/>
                </a:solidFill>
              </a:rPr>
              <a:t>Критерии оценки выполнения задания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prstClr val="black"/>
                </a:solidFill>
              </a:rPr>
              <a:t>Ход решения задачи верный, получен верный ответ– </a:t>
            </a:r>
            <a:r>
              <a:rPr lang="ru-RU" dirty="0">
                <a:solidFill>
                  <a:prstClr val="black"/>
                </a:solidFill>
              </a:rPr>
              <a:t>2б.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prstClr val="black"/>
                </a:solidFill>
              </a:rPr>
              <a:t>Ход решения верный, все его шаги присутствуют, но </a:t>
            </a:r>
            <a:r>
              <a:rPr lang="ru-RU" b="1" dirty="0" smtClean="0">
                <a:solidFill>
                  <a:prstClr val="black"/>
                </a:solidFill>
              </a:rPr>
              <a:t>допущена описка или ошибка вычислительного характера- </a:t>
            </a:r>
            <a:r>
              <a:rPr lang="ru-RU" dirty="0">
                <a:solidFill>
                  <a:prstClr val="black"/>
                </a:solidFill>
              </a:rPr>
              <a:t>1б.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Решение не соответствует ни одному из критериев, перечисленных выше - 0б.</a:t>
            </a:r>
          </a:p>
          <a:p>
            <a:pPr lvl="0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3429000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P.S.</a:t>
            </a:r>
            <a:r>
              <a:rPr lang="ru-RU" dirty="0" smtClean="0"/>
              <a:t> Если рассматривается частый случай, то 0 баллов.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9223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836712"/>
            <a:ext cx="8640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800" dirty="0" smtClean="0"/>
              <a:t>Оценивание происходит в «плюс»: </a:t>
            </a:r>
          </a:p>
          <a:p>
            <a:pPr algn="just"/>
            <a:r>
              <a:rPr lang="ru-RU" sz="4800" dirty="0" smtClean="0"/>
              <a:t>оценивается </a:t>
            </a:r>
            <a:r>
              <a:rPr lang="ru-RU" sz="4800" i="1" dirty="0" smtClean="0"/>
              <a:t>продвижение</a:t>
            </a:r>
            <a:r>
              <a:rPr lang="ru-RU" sz="4800" dirty="0" smtClean="0"/>
              <a:t> выпускника в решении задачи, а не недочеты по сравнению с «эталонным» решением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3779513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332656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Методические рекомендации по оцениванию выполнения заданий ОГЭ с развернутым ответом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23720" y="1853358"/>
            <a:ext cx="79928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2000" dirty="0" smtClean="0"/>
              <a:t>Максимальный балл за 6 заданий 12баллов</a:t>
            </a:r>
          </a:p>
          <a:p>
            <a:pPr marL="342900" indent="-342900" algn="just">
              <a:buAutoNum type="arabicPeriod"/>
            </a:pPr>
            <a:r>
              <a:rPr lang="ru-RU" sz="2000" dirty="0" smtClean="0"/>
              <a:t>Возможны различные способы решения в записи развернутого ответа. Главное требование – </a:t>
            </a:r>
            <a:r>
              <a:rPr lang="ru-RU" sz="2000" u="sng" dirty="0" smtClean="0"/>
              <a:t>Решение: должно быть математически грамотным</a:t>
            </a:r>
            <a:r>
              <a:rPr lang="ru-RU" sz="2000" dirty="0" smtClean="0"/>
              <a:t>, из него должен быть </a:t>
            </a:r>
            <a:r>
              <a:rPr lang="ru-RU" sz="2000" u="sng" dirty="0" smtClean="0"/>
              <a:t>понятен ход рассуждений </a:t>
            </a:r>
            <a:r>
              <a:rPr lang="ru-RU" sz="2000" dirty="0" smtClean="0"/>
              <a:t>автора работы. В остальном (метод, форма записи) решение может быть произвольным. </a:t>
            </a:r>
            <a:r>
              <a:rPr lang="ru-RU" sz="2000" b="1" i="1" dirty="0" smtClean="0"/>
              <a:t>Полнота и обоснованность рассуждений</a:t>
            </a:r>
            <a:r>
              <a:rPr lang="ru-RU" sz="2000" b="1" dirty="0" smtClean="0"/>
              <a:t> </a:t>
            </a:r>
            <a:r>
              <a:rPr lang="ru-RU" sz="2000" dirty="0" smtClean="0"/>
              <a:t>оцениваются независимо от выбранного метода решения.</a:t>
            </a:r>
          </a:p>
          <a:p>
            <a:pPr marL="342900" indent="-342900" algn="just">
              <a:buAutoNum type="arabicPeriod"/>
            </a:pPr>
            <a:r>
              <a:rPr lang="ru-RU" sz="2000" dirty="0" smtClean="0"/>
              <a:t>При решении задачи можно использовать без </a:t>
            </a:r>
            <a:r>
              <a:rPr lang="ru-RU" sz="2000" i="1" dirty="0" smtClean="0"/>
              <a:t>доказательств</a:t>
            </a:r>
            <a:r>
              <a:rPr lang="ru-RU" sz="2000" dirty="0" smtClean="0"/>
              <a:t> и ссылок любые математические факты, </a:t>
            </a:r>
            <a:r>
              <a:rPr lang="ru-RU" sz="2000" b="1" dirty="0" smtClean="0"/>
              <a:t>содержащиеся в учебниках и учебных пособиях, рекомендованных</a:t>
            </a:r>
            <a:r>
              <a:rPr lang="ru-RU" sz="2000" dirty="0" smtClean="0"/>
              <a:t> к использованию при реализации имеющих государственную аккредитацию образовательных программ среднего общего образования. Если это ключевой момент задачи, то лучше доказать!</a:t>
            </a:r>
          </a:p>
          <a:p>
            <a:pPr marL="342900" indent="-342900" algn="just">
              <a:buAutoNum type="arabicPeriod"/>
            </a:pPr>
            <a:r>
              <a:rPr lang="ru-RU" sz="2000" dirty="0" smtClean="0"/>
              <a:t>Сокращения нельзя типа: р/б, с/с,   1, НОЗ, ОЗ, СУС, ФСУ……</a:t>
            </a:r>
            <a:endParaRPr lang="ru-RU" sz="2000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4860032" y="6237312"/>
            <a:ext cx="144016" cy="14401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012160" y="1163653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25700 учащихся - 50% приступили ко 2 части.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27641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90946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Полнота и правильность приведенного решения: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764704"/>
            <a:ext cx="813690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-  </a:t>
            </a:r>
            <a:r>
              <a:rPr lang="ru-RU" sz="2000" u="sng" dirty="0" smtClean="0"/>
              <a:t>конечный результат (правильный ответ), </a:t>
            </a:r>
            <a:r>
              <a:rPr lang="ru-RU" sz="2000" dirty="0" smtClean="0"/>
              <a:t>полученный при верном ходе решения;</a:t>
            </a:r>
          </a:p>
          <a:p>
            <a:pPr algn="just"/>
            <a:r>
              <a:rPr lang="ru-RU" sz="2000" dirty="0" smtClean="0"/>
              <a:t>-  выполнение промежуточных преобразований, вычислений;</a:t>
            </a:r>
          </a:p>
          <a:p>
            <a:pPr algn="just"/>
            <a:r>
              <a:rPr lang="ru-RU" sz="2000" dirty="0" smtClean="0"/>
              <a:t>-  </a:t>
            </a:r>
            <a:r>
              <a:rPr lang="ru-RU" sz="2000" u="sng" dirty="0" smtClean="0"/>
              <a:t>обоснование выводов (шагов), </a:t>
            </a:r>
            <a:r>
              <a:rPr lang="ru-RU" sz="2000" dirty="0" smtClean="0"/>
              <a:t>приводящих к правильному ответу;</a:t>
            </a:r>
          </a:p>
          <a:p>
            <a:pPr algn="just"/>
            <a:r>
              <a:rPr lang="ru-RU" sz="2000" dirty="0" smtClean="0"/>
              <a:t>-  </a:t>
            </a:r>
            <a:r>
              <a:rPr lang="ru-RU" sz="2000" dirty="0"/>
              <a:t>л</a:t>
            </a:r>
            <a:r>
              <a:rPr lang="ru-RU" sz="2000" dirty="0" smtClean="0"/>
              <a:t>огика решения.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2564904"/>
            <a:ext cx="777686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Задача считается выполненной верно, когда получен </a:t>
            </a:r>
            <a:r>
              <a:rPr lang="ru-RU" sz="2000" b="1" i="1" dirty="0" smtClean="0"/>
              <a:t>правильный ответ при достаточно полном объеме обоснований, </a:t>
            </a:r>
            <a:r>
              <a:rPr lang="ru-RU" sz="2000" dirty="0" smtClean="0"/>
              <a:t>которые потребовались при переходе от исходных данных к конечному ответу. </a:t>
            </a:r>
          </a:p>
          <a:p>
            <a:pPr algn="just"/>
            <a:r>
              <a:rPr lang="ru-RU" sz="2000" dirty="0" smtClean="0"/>
              <a:t>В решении задач 3 этапа моделирования. Если нет наименований в таблице и в ответе минус 1балл.</a:t>
            </a:r>
          </a:p>
          <a:p>
            <a:pPr algn="just"/>
            <a:endParaRPr lang="ru-RU" sz="2000" dirty="0"/>
          </a:p>
          <a:p>
            <a:pPr algn="just"/>
            <a:r>
              <a:rPr lang="en-US" sz="2000" dirty="0" smtClean="0"/>
              <a:t>P.S. </a:t>
            </a:r>
            <a:r>
              <a:rPr lang="ru-RU" sz="2000" dirty="0"/>
              <a:t>Н</a:t>
            </a:r>
            <a:r>
              <a:rPr lang="ru-RU" sz="2000" dirty="0" smtClean="0"/>
              <a:t>екорректное использование символов (принадлежности, в записи ответа к уравнению, фигурных скобок, двойная стрелка…)-недостаточное владение математическими знаниями минус 1 балл.</a:t>
            </a:r>
          </a:p>
          <a:p>
            <a:pPr algn="just"/>
            <a:r>
              <a:rPr lang="ru-RU" sz="2000" i="1" u="sng" dirty="0"/>
              <a:t>Л</a:t>
            </a:r>
            <a:r>
              <a:rPr lang="ru-RU" sz="2000" i="1" u="sng" dirty="0" smtClean="0"/>
              <a:t>учше писать текстом (как в учебнике)</a:t>
            </a:r>
          </a:p>
        </p:txBody>
      </p:sp>
    </p:spTree>
    <p:extLst>
      <p:ext uri="{BB962C8B-B14F-4D97-AF65-F5344CB8AC3E}">
        <p14:creationId xmlns:p14="http://schemas.microsoft.com/office/powerpoint/2010/main" xmlns="" val="339203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332656"/>
            <a:ext cx="640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Задание №21 (демонстрационный вариант 2019г.)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908720"/>
            <a:ext cx="82809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Критерии оценки выполнения задания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Обоснованно получен верный ответ – 2б.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Решение доведено до конца, но </a:t>
            </a:r>
            <a:r>
              <a:rPr lang="ru-RU" i="1" dirty="0" smtClean="0"/>
              <a:t>допущена ошибка вычислительного характера или описка,</a:t>
            </a:r>
            <a:r>
              <a:rPr lang="ru-RU" dirty="0" smtClean="0"/>
              <a:t> с ее учетом дальнейшие шаги выполнены верно  - 1б.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Решение не соответствует ни одному из критериев, перечисленных выше - 0б.</a:t>
            </a:r>
          </a:p>
          <a:p>
            <a:endParaRPr lang="ru-RU" dirty="0" smtClean="0"/>
          </a:p>
          <a:p>
            <a:r>
              <a:rPr lang="ru-RU" dirty="0" smtClean="0"/>
              <a:t>Комментарий:</a:t>
            </a:r>
          </a:p>
          <a:p>
            <a:r>
              <a:rPr lang="ru-RU" dirty="0" smtClean="0"/>
              <a:t>допускается  ставить 1 балл в тех случаях, когда </a:t>
            </a:r>
            <a:r>
              <a:rPr lang="ru-RU" b="1" i="1" dirty="0" smtClean="0"/>
              <a:t>единственная вычислительная ошибка (описка</a:t>
            </a:r>
            <a:r>
              <a:rPr lang="ru-RU" i="1" dirty="0" smtClean="0"/>
              <a:t>) стала причиной того, что неверен ответ.</a:t>
            </a:r>
          </a:p>
          <a:p>
            <a:endParaRPr lang="ru-RU" i="1" dirty="0"/>
          </a:p>
          <a:p>
            <a:r>
              <a:rPr lang="ru-RU" i="1" dirty="0" smtClean="0"/>
              <a:t>        </a:t>
            </a:r>
            <a:r>
              <a:rPr lang="en-US" i="1" dirty="0" smtClean="0"/>
              <a:t>P.S.</a:t>
            </a:r>
            <a:r>
              <a:rPr lang="ru-RU" i="1" dirty="0" smtClean="0"/>
              <a:t> К вычислительным ошибкам </a:t>
            </a:r>
            <a:r>
              <a:rPr lang="ru-RU" b="1" i="1" dirty="0" smtClean="0"/>
              <a:t>не относятся ошибки </a:t>
            </a:r>
            <a:r>
              <a:rPr lang="ru-RU" i="1" dirty="0" smtClean="0"/>
              <a:t>в формулах при решении квадратного уравнения, действиях с числами с разными знаками, упрощении выражений со степенями и корнями и т.д.</a:t>
            </a:r>
          </a:p>
          <a:p>
            <a:endParaRPr lang="ru-RU" i="1" dirty="0"/>
          </a:p>
          <a:p>
            <a:r>
              <a:rPr lang="ru-RU" i="1" dirty="0" smtClean="0"/>
              <a:t>Иногда спасает  балл  правильно записанная формула (напр., нахождения корней квадратного уравнения или дискриминанта)</a:t>
            </a:r>
          </a:p>
          <a:p>
            <a:r>
              <a:rPr lang="ru-RU" i="1" dirty="0" smtClean="0"/>
              <a:t>Если при решении уравнения используется т.Безу, то описание должно быть по алгоритму.</a:t>
            </a:r>
          </a:p>
          <a:p>
            <a:r>
              <a:rPr lang="ru-RU" i="1" dirty="0" smtClean="0"/>
              <a:t>Если корни определяются по т.Виета, то нужно обосновать , что других корней нет (по свойству коэффициентов тоже)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1973977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260648"/>
            <a:ext cx="57606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Задание №21 (демонстрационный вариант 2019г.)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908720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Если умножаем на число обе части уравнения на  общий знаменатель дроби, то обязательно пишем не равно 0.</a:t>
            </a:r>
          </a:p>
          <a:p>
            <a:r>
              <a:rPr lang="ru-RU" sz="2400" dirty="0" smtClean="0"/>
              <a:t>Еще, ОДЗ пишется промежутком.</a:t>
            </a:r>
          </a:p>
          <a:p>
            <a:r>
              <a:rPr lang="ru-RU" sz="2400" dirty="0" smtClean="0"/>
              <a:t>Если нет ОДЗ, то проверка.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88640"/>
            <a:ext cx="597666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dirty="0" smtClean="0"/>
              <a:t>Задание №22 </a:t>
            </a:r>
            <a:r>
              <a:rPr lang="ru-RU" sz="2000" dirty="0" smtClean="0">
                <a:solidFill>
                  <a:prstClr val="black"/>
                </a:solidFill>
              </a:rPr>
              <a:t>(</a:t>
            </a:r>
            <a:r>
              <a:rPr lang="ru-RU" sz="2000" dirty="0">
                <a:solidFill>
                  <a:prstClr val="black"/>
                </a:solidFill>
              </a:rPr>
              <a:t>демонстрационный вариант </a:t>
            </a:r>
            <a:r>
              <a:rPr lang="ru-RU" sz="2000" dirty="0" smtClean="0">
                <a:solidFill>
                  <a:prstClr val="black"/>
                </a:solidFill>
              </a:rPr>
              <a:t>2019г</a:t>
            </a:r>
            <a:r>
              <a:rPr lang="ru-RU" sz="2000" dirty="0">
                <a:solidFill>
                  <a:prstClr val="black"/>
                </a:solidFill>
              </a:rPr>
              <a:t>.)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666562"/>
            <a:ext cx="8424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prstClr val="black"/>
                </a:solidFill>
              </a:rPr>
              <a:t>Критерии оценки выполнения задания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prstClr val="black"/>
                </a:solidFill>
              </a:rPr>
              <a:t>Ход решения задачи верный</a:t>
            </a:r>
            <a:r>
              <a:rPr lang="ru-RU" i="1" dirty="0" smtClean="0">
                <a:solidFill>
                  <a:prstClr val="black"/>
                </a:solidFill>
              </a:rPr>
              <a:t>,</a:t>
            </a:r>
            <a:r>
              <a:rPr lang="ru-RU" dirty="0" smtClean="0">
                <a:solidFill>
                  <a:prstClr val="black"/>
                </a:solidFill>
              </a:rPr>
              <a:t> получен верный ответ – </a:t>
            </a:r>
            <a:r>
              <a:rPr lang="ru-RU" dirty="0">
                <a:solidFill>
                  <a:prstClr val="black"/>
                </a:solidFill>
              </a:rPr>
              <a:t>2б.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prstClr val="black"/>
                </a:solidFill>
              </a:rPr>
              <a:t>Ход решения верный, все его шаги присутствуют, но допущена описка или ошибка вычислительного характера - </a:t>
            </a:r>
            <a:r>
              <a:rPr lang="ru-RU" dirty="0">
                <a:solidFill>
                  <a:prstClr val="black"/>
                </a:solidFill>
              </a:rPr>
              <a:t>1б.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Решение не соответствует ни одному из критериев, перечисленных выше - 0б.</a:t>
            </a:r>
          </a:p>
          <a:p>
            <a:pPr lvl="0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2232748"/>
            <a:ext cx="84969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FF0000"/>
                </a:solidFill>
              </a:rPr>
              <a:t>Комментарий: в критериях на следующий год будет ОДЗ</a:t>
            </a:r>
          </a:p>
          <a:p>
            <a:pPr algn="just"/>
            <a:r>
              <a:rPr lang="ru-RU" dirty="0" smtClean="0"/>
              <a:t>Р.</a:t>
            </a:r>
            <a:r>
              <a:rPr lang="en-US" dirty="0" smtClean="0"/>
              <a:t>S</a:t>
            </a:r>
            <a:r>
              <a:rPr lang="ru-RU" dirty="0" smtClean="0"/>
              <a:t>.      Обратить внимание на :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/>
              <a:t> Понимание учащимися происходящей ситуации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/>
              <a:t> Умения изобразить ситуацию на чертеже/рисунке/в таблице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/>
              <a:t> Описание ситуации в виде краткого условия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/>
              <a:t> Вычислительные навыки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/>
              <a:t> Умение давать ответ на поставленный вопрос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4272677"/>
            <a:ext cx="7704856" cy="258532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Больше всего ошибок!</a:t>
            </a:r>
          </a:p>
          <a:p>
            <a:r>
              <a:rPr lang="ru-RU" dirty="0" smtClean="0"/>
              <a:t>Если квадратное уравнение, то находим оба корня!</a:t>
            </a:r>
          </a:p>
          <a:p>
            <a:r>
              <a:rPr lang="ru-RU" dirty="0" smtClean="0"/>
              <a:t>Если система, то можно найти одну переменную, которая требуется.</a:t>
            </a:r>
          </a:p>
          <a:p>
            <a:r>
              <a:rPr lang="ru-RU" dirty="0" smtClean="0"/>
              <a:t>В пропорции не рисовать крестик.</a:t>
            </a:r>
          </a:p>
          <a:p>
            <a:r>
              <a:rPr lang="ru-RU" dirty="0" smtClean="0"/>
              <a:t>0,05=5%</a:t>
            </a:r>
          </a:p>
          <a:p>
            <a:r>
              <a:rPr lang="ru-RU" dirty="0" smtClean="0"/>
              <a:t>Обозначение концентрации </a:t>
            </a:r>
            <a:r>
              <a:rPr lang="ru-RU" dirty="0" smtClean="0"/>
              <a:t>С</a:t>
            </a:r>
          </a:p>
          <a:p>
            <a:r>
              <a:rPr lang="ru-RU" dirty="0" smtClean="0"/>
              <a:t>Если нет наименований величин в таблице и в ответе – 1балл</a:t>
            </a:r>
            <a:endParaRPr lang="ru-RU" dirty="0" smtClean="0"/>
          </a:p>
          <a:p>
            <a:r>
              <a:rPr lang="ru-RU" dirty="0" smtClean="0"/>
              <a:t>Арифметический способ решения задачи требует  пояснений!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91962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60648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 smtClean="0"/>
              <a:t>Задание №23 </a:t>
            </a:r>
            <a:r>
              <a:rPr lang="ru-RU" dirty="0" smtClean="0">
                <a:solidFill>
                  <a:prstClr val="black"/>
                </a:solidFill>
              </a:rPr>
              <a:t>(демонстрационный </a:t>
            </a:r>
            <a:r>
              <a:rPr lang="ru-RU" dirty="0">
                <a:solidFill>
                  <a:prstClr val="black"/>
                </a:solidFill>
              </a:rPr>
              <a:t>вариант </a:t>
            </a:r>
            <a:r>
              <a:rPr lang="ru-RU" dirty="0" smtClean="0">
                <a:solidFill>
                  <a:prstClr val="black"/>
                </a:solidFill>
              </a:rPr>
              <a:t>2019г</a:t>
            </a:r>
            <a:r>
              <a:rPr lang="ru-RU" dirty="0">
                <a:solidFill>
                  <a:prstClr val="black"/>
                </a:solidFill>
              </a:rPr>
              <a:t>.)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843677"/>
            <a:ext cx="81369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prstClr val="black"/>
                </a:solidFill>
              </a:rPr>
              <a:t>Критерии оценки выполнения задания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prstClr val="black"/>
                </a:solidFill>
              </a:rPr>
              <a:t>График построен верно, верно указаны все значения </a:t>
            </a:r>
            <a:r>
              <a:rPr lang="ru-RU" b="1" i="1" dirty="0" smtClean="0">
                <a:solidFill>
                  <a:prstClr val="black"/>
                </a:solidFill>
              </a:rPr>
              <a:t>параметра</a:t>
            </a:r>
            <a:r>
              <a:rPr lang="ru-RU" dirty="0" smtClean="0">
                <a:solidFill>
                  <a:prstClr val="black"/>
                </a:solidFill>
              </a:rPr>
              <a:t>– </a:t>
            </a:r>
            <a:r>
              <a:rPr lang="ru-RU" dirty="0">
                <a:solidFill>
                  <a:prstClr val="black"/>
                </a:solidFill>
              </a:rPr>
              <a:t>2б.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prstClr val="black"/>
                </a:solidFill>
              </a:rPr>
              <a:t>График построен верно, но искомые значения параметра найдены неверно или не найдены - </a:t>
            </a:r>
            <a:r>
              <a:rPr lang="ru-RU" dirty="0">
                <a:solidFill>
                  <a:prstClr val="black"/>
                </a:solidFill>
              </a:rPr>
              <a:t>1б.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Решение не соответствует ни одному из критериев, перечисленных выше - 0б.</a:t>
            </a:r>
          </a:p>
          <a:p>
            <a:pPr lvl="0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2492896"/>
            <a:ext cx="80648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Комментарии:</a:t>
            </a:r>
          </a:p>
          <a:p>
            <a:pPr algn="just"/>
            <a:r>
              <a:rPr lang="ru-RU" dirty="0" smtClean="0"/>
              <a:t>Основным условием положительной оценки за решение задания является верное построение графика. Верное построение графика включает в себя: </a:t>
            </a:r>
            <a:r>
              <a:rPr lang="ru-RU" b="1" dirty="0" smtClean="0"/>
              <a:t>масштаб, название графика, содержательная таблица значений или объяснение построения</a:t>
            </a:r>
            <a:r>
              <a:rPr lang="ru-RU" dirty="0" smtClean="0"/>
              <a:t>, </a:t>
            </a:r>
            <a:r>
              <a:rPr lang="ru-RU" b="1" i="1" dirty="0" smtClean="0"/>
              <a:t>выколотая точка обозначена в соответствии с ее координатами.</a:t>
            </a:r>
          </a:p>
          <a:p>
            <a:pPr algn="just"/>
            <a:r>
              <a:rPr lang="ru-RU" b="1" i="1" dirty="0" smtClean="0"/>
              <a:t>В случае  ограничения графика точками ставится 0б.</a:t>
            </a:r>
            <a:endParaRPr lang="en-US" b="1" i="1" dirty="0" smtClean="0"/>
          </a:p>
          <a:p>
            <a:pPr algn="just"/>
            <a:endParaRPr lang="en-US" b="1" i="1" dirty="0"/>
          </a:p>
          <a:p>
            <a:pPr algn="just"/>
            <a:endParaRPr lang="en-US" b="1" i="1" dirty="0" smtClean="0"/>
          </a:p>
          <a:p>
            <a:pPr algn="just"/>
            <a:r>
              <a:rPr lang="en-US" i="1" dirty="0" smtClean="0"/>
              <a:t>P.S. </a:t>
            </a:r>
            <a:r>
              <a:rPr lang="ru-RU" i="1" dirty="0" smtClean="0"/>
              <a:t>Обязательно описание! </a:t>
            </a:r>
            <a:r>
              <a:rPr lang="ru-RU" i="1" dirty="0"/>
              <a:t> </a:t>
            </a:r>
            <a:r>
              <a:rPr lang="ru-RU" i="1" dirty="0" smtClean="0"/>
              <a:t>Напр., если строим параболу, то в описании используем алгоритм построения параболы. Если с помощью преобразований, то </a:t>
            </a:r>
            <a:r>
              <a:rPr lang="ru-RU" i="1" u="sng" dirty="0" smtClean="0"/>
              <a:t>описание преобразования </a:t>
            </a:r>
            <a:r>
              <a:rPr lang="ru-RU" i="1" dirty="0" smtClean="0"/>
              <a:t>должно </a:t>
            </a:r>
            <a:r>
              <a:rPr lang="ru-RU" i="1" dirty="0" smtClean="0"/>
              <a:t>быть.</a:t>
            </a:r>
            <a:endParaRPr lang="ru-RU" i="1" dirty="0" smtClean="0"/>
          </a:p>
          <a:p>
            <a:pPr algn="just"/>
            <a:r>
              <a:rPr lang="ru-RU" i="1" dirty="0" smtClean="0"/>
              <a:t>Если это график  функции под знаком модуля, то на графике необходимо отобразить пунктиром, ту часть , которую переносим.</a:t>
            </a:r>
          </a:p>
          <a:p>
            <a:pPr algn="just"/>
            <a:endParaRPr lang="ru-RU" i="1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7" name="Формула" r:id="rId3" imgW="114120" imgH="21564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508500" y="3359150"/>
          <a:ext cx="127000" cy="139700"/>
        </p:xfrm>
        <a:graphic>
          <a:graphicData uri="http://schemas.openxmlformats.org/presentationml/2006/ole">
            <p:oleObj spid="_x0000_s1028" name="Формула" r:id="rId4" imgW="126720" imgH="13968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9" name="Формула" r:id="rId5" imgW="114120" imgH="2156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045057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332656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 smtClean="0"/>
              <a:t>Задание №24 </a:t>
            </a:r>
            <a:r>
              <a:rPr lang="ru-RU" dirty="0">
                <a:solidFill>
                  <a:prstClr val="black"/>
                </a:solidFill>
              </a:rPr>
              <a:t>(демонстрационный вариант </a:t>
            </a:r>
            <a:r>
              <a:rPr lang="ru-RU" dirty="0" smtClean="0">
                <a:solidFill>
                  <a:prstClr val="black"/>
                </a:solidFill>
              </a:rPr>
              <a:t>2019г</a:t>
            </a:r>
            <a:r>
              <a:rPr lang="ru-RU" dirty="0">
                <a:solidFill>
                  <a:prstClr val="black"/>
                </a:solidFill>
              </a:rPr>
              <a:t>.)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052736"/>
            <a:ext cx="82809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prstClr val="black"/>
                </a:solidFill>
              </a:rPr>
              <a:t>Критерии оценки выполнения задания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prstClr val="black"/>
                </a:solidFill>
              </a:rPr>
              <a:t>Ход решения верный, все его шаги выполнены правильно, получен верный ответ– </a:t>
            </a:r>
            <a:r>
              <a:rPr lang="ru-RU" dirty="0">
                <a:solidFill>
                  <a:prstClr val="black"/>
                </a:solidFill>
              </a:rPr>
              <a:t>2б.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prstClr val="black"/>
                </a:solidFill>
              </a:rPr>
              <a:t>Ход решения верный, все его шаги выполнены правильно, но даны неполные объяснения или допущена одна вычислительная ошибка - 1б</a:t>
            </a:r>
            <a:r>
              <a:rPr lang="ru-RU" dirty="0">
                <a:solidFill>
                  <a:prstClr val="black"/>
                </a:solidFill>
              </a:rPr>
              <a:t>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Решение не соответствует ни одному из критериев, перечисленных выше - 0б.</a:t>
            </a:r>
          </a:p>
          <a:p>
            <a:pPr lvl="0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2996952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Комментарии:</a:t>
            </a:r>
          </a:p>
          <a:p>
            <a:pPr algn="just"/>
            <a:r>
              <a:rPr lang="ru-RU" dirty="0" smtClean="0">
                <a:solidFill>
                  <a:prstClr val="black"/>
                </a:solidFill>
              </a:rPr>
              <a:t>основным </a:t>
            </a:r>
            <a:r>
              <a:rPr lang="ru-RU" dirty="0">
                <a:solidFill>
                  <a:prstClr val="black"/>
                </a:solidFill>
              </a:rPr>
              <a:t>условием положительной оценки за </a:t>
            </a:r>
            <a:r>
              <a:rPr lang="ru-RU" dirty="0" smtClean="0">
                <a:solidFill>
                  <a:prstClr val="black"/>
                </a:solidFill>
              </a:rPr>
              <a:t>решение: </a:t>
            </a:r>
            <a:r>
              <a:rPr lang="ru-RU" b="1" dirty="0" smtClean="0"/>
              <a:t>правильно выполненный чертеж</a:t>
            </a:r>
            <a:r>
              <a:rPr lang="ru-RU" dirty="0" smtClean="0"/>
              <a:t> (при условии, если выпускник его делает), умение обосновать сделанные выводы</a:t>
            </a:r>
            <a:endParaRPr lang="ru-RU" b="1" i="1" dirty="0" smtClean="0"/>
          </a:p>
          <a:p>
            <a:pPr algn="just"/>
            <a:endParaRPr lang="ru-RU" b="1" i="1" dirty="0"/>
          </a:p>
          <a:p>
            <a:pPr algn="just"/>
            <a:r>
              <a:rPr lang="en-US" i="1" dirty="0" smtClean="0"/>
              <a:t>P.S. </a:t>
            </a:r>
            <a:r>
              <a:rPr lang="ru-RU" i="1" dirty="0" smtClean="0"/>
              <a:t>Лучше, если оформление задачи пошаговое. Нет разницы с какой стороны пишется дано и выполняется чертеж. </a:t>
            </a:r>
            <a:endParaRPr lang="ru-RU" i="1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5316309"/>
            <a:ext cx="7632848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Больше всего ошибок!</a:t>
            </a:r>
          </a:p>
          <a:p>
            <a:r>
              <a:rPr lang="ru-RU" dirty="0" smtClean="0"/>
              <a:t>Составление пропорции (для подобных треугольников).</a:t>
            </a:r>
          </a:p>
          <a:p>
            <a:r>
              <a:rPr lang="ru-RU" dirty="0" smtClean="0"/>
              <a:t>Необоснованность подобия треугольников ( либо т.Фалеса, либо признаки подобия, по Мерзляку  « параллельные прямые отсекают </a:t>
            </a:r>
            <a:r>
              <a:rPr lang="ru-RU" dirty="0" smtClean="0"/>
              <a:t>.…)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8436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88640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Задание №</a:t>
            </a:r>
            <a:r>
              <a:rPr lang="ru-RU" dirty="0" smtClean="0">
                <a:solidFill>
                  <a:prstClr val="black"/>
                </a:solidFill>
              </a:rPr>
              <a:t>25 </a:t>
            </a:r>
            <a:r>
              <a:rPr lang="ru-RU" dirty="0">
                <a:solidFill>
                  <a:prstClr val="black"/>
                </a:solidFill>
              </a:rPr>
              <a:t>(демонстрационный вариант </a:t>
            </a:r>
            <a:r>
              <a:rPr lang="ru-RU" dirty="0" smtClean="0">
                <a:solidFill>
                  <a:prstClr val="black"/>
                </a:solidFill>
              </a:rPr>
              <a:t>2019г</a:t>
            </a:r>
            <a:r>
              <a:rPr lang="ru-RU" dirty="0">
                <a:solidFill>
                  <a:prstClr val="black"/>
                </a:solidFill>
              </a:rPr>
              <a:t>.)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9" y="692696"/>
            <a:ext cx="82089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prstClr val="black"/>
                </a:solidFill>
              </a:rPr>
              <a:t>Критерии оценки выполнения задания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prstClr val="black"/>
                </a:solidFill>
              </a:rPr>
              <a:t>Доказательство верное, все его шаги обоснованы – </a:t>
            </a:r>
            <a:r>
              <a:rPr lang="ru-RU" dirty="0">
                <a:solidFill>
                  <a:prstClr val="black"/>
                </a:solidFill>
              </a:rPr>
              <a:t>2б.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prstClr val="black"/>
                </a:solidFill>
              </a:rPr>
              <a:t>Доказательство в целом верное, но содержит неточности - 1б</a:t>
            </a:r>
            <a:r>
              <a:rPr lang="ru-RU" dirty="0">
                <a:solidFill>
                  <a:prstClr val="black"/>
                </a:solidFill>
              </a:rPr>
              <a:t>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Решение не соответствует ни одному из критериев, перечисленных выше - 0б.</a:t>
            </a:r>
          </a:p>
          <a:p>
            <a:pPr lvl="0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274838"/>
            <a:ext cx="82089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</a:rPr>
              <a:t>Комментарии:</a:t>
            </a:r>
          </a:p>
          <a:p>
            <a:pPr lvl="0" algn="just"/>
            <a:r>
              <a:rPr lang="ru-RU" dirty="0">
                <a:solidFill>
                  <a:prstClr val="black"/>
                </a:solidFill>
              </a:rPr>
              <a:t>основным условием положительной оценки за </a:t>
            </a:r>
            <a:r>
              <a:rPr lang="ru-RU" dirty="0" smtClean="0">
                <a:solidFill>
                  <a:prstClr val="black"/>
                </a:solidFill>
              </a:rPr>
              <a:t>решение </a:t>
            </a:r>
            <a:r>
              <a:rPr lang="ru-RU" dirty="0">
                <a:solidFill>
                  <a:prstClr val="black"/>
                </a:solidFill>
              </a:rPr>
              <a:t>правильно выполненный </a:t>
            </a:r>
            <a:r>
              <a:rPr lang="ru-RU" dirty="0" smtClean="0">
                <a:solidFill>
                  <a:prstClr val="black"/>
                </a:solidFill>
              </a:rPr>
              <a:t>чертеж, </a:t>
            </a:r>
            <a:r>
              <a:rPr lang="ru-RU" dirty="0">
                <a:solidFill>
                  <a:prstClr val="black"/>
                </a:solidFill>
              </a:rPr>
              <a:t>умение обосновать сделанные выводы </a:t>
            </a:r>
            <a:r>
              <a:rPr lang="ru-RU" b="1" i="1" dirty="0">
                <a:solidFill>
                  <a:prstClr val="black"/>
                </a:solidFill>
              </a:rPr>
              <a:t>ссылкой на известные математические факты </a:t>
            </a:r>
            <a:r>
              <a:rPr lang="ru-RU" i="1" dirty="0" smtClean="0">
                <a:solidFill>
                  <a:prstClr val="black"/>
                </a:solidFill>
              </a:rPr>
              <a:t>(напр., при доказательстве равенства треугольников, достаточно перечислить равные элементы).</a:t>
            </a:r>
            <a:endParaRPr lang="ru-RU" i="1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4437112"/>
            <a:ext cx="7992888" cy="175432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Больше всего ошибок!</a:t>
            </a:r>
          </a:p>
          <a:p>
            <a:r>
              <a:rPr lang="ru-RU" dirty="0" smtClean="0"/>
              <a:t>Равенство углов при </a:t>
            </a:r>
            <a:r>
              <a:rPr lang="ru-RU" u="sng" dirty="0" smtClean="0"/>
              <a:t>параллельных прямых и секущей </a:t>
            </a:r>
            <a:r>
              <a:rPr lang="ru-RU" dirty="0" smtClean="0"/>
              <a:t>(правильно называть и углы и прямые);</a:t>
            </a:r>
          </a:p>
          <a:p>
            <a:r>
              <a:rPr lang="ru-RU" dirty="0" smtClean="0"/>
              <a:t>Если вводит дополнительные точки, то необходимы обоснования;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452725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1121</Words>
  <Application>Microsoft Office PowerPoint</Application>
  <PresentationFormat>Экран (4:3)</PresentationFormat>
  <Paragraphs>98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Microsoft Equation 3.0</vt:lpstr>
      <vt:lpstr>Оценивание выполнения заданий с развернутым ответом по учебному предмету «Математика»   ОГЭ-2019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Оценивание выполнения заданий с развернутым ответом по учебному предмету «Математика   «ОГЭ-2017»</dc:title>
  <dc:creator>1</dc:creator>
  <cp:lastModifiedBy>User</cp:lastModifiedBy>
  <cp:revision>40</cp:revision>
  <dcterms:created xsi:type="dcterms:W3CDTF">2017-02-24T05:19:41Z</dcterms:created>
  <dcterms:modified xsi:type="dcterms:W3CDTF">2019-04-03T06:43:47Z</dcterms:modified>
</cp:coreProperties>
</file>