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70" r:id="rId6"/>
    <p:sldId id="262" r:id="rId7"/>
    <p:sldId id="272" r:id="rId8"/>
    <p:sldId id="267" r:id="rId9"/>
    <p:sldId id="264" r:id="rId10"/>
    <p:sldId id="266" r:id="rId11"/>
    <p:sldId id="265" r:id="rId12"/>
    <p:sldId id="263" r:id="rId13"/>
    <p:sldId id="269" r:id="rId14"/>
    <p:sldId id="257" r:id="rId15"/>
    <p:sldId id="259" r:id="rId16"/>
    <p:sldId id="260" r:id="rId17"/>
    <p:sldId id="25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46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59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77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9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3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9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8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16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5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3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95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11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9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34342"/>
                </a:solidFill>
              </a:rPr>
              <a:pPr/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1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02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6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6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605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49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2921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5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318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2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02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4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66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738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0" y="645980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0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71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89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630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2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96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75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8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6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5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64D6-033E-455F-809B-089798523D1A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F26C-58AC-4863-9F4D-525230CF9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2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06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8" y="645980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80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1" y="645980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904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KLOVrTd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nteroko.ru/pisa18/pisa2018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Планирование методической работы на 2019-2020 учебный год ГМО учителей математики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Руководитель ГМО Елена Анатольевна Носач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88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</a:rPr>
              <a:t>Планы на будущее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1672614"/>
            <a:ext cx="8856984" cy="493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1. Разработка системы заданий для учащихся 6, 8 и 9 классов.</a:t>
            </a:r>
          </a:p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 Организация мониторинга функциональной грамотности с 5 по 9 класс (с 2020 года) на представительной выборке страны</a:t>
            </a:r>
          </a:p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3.Создание открытого банка учебно-методических материалов на платформе РЭШ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504" y="1340768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         Вместе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с тем представляется, что,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соблюдая лучшие традиции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красноярского образования и ответственно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реализуя новые начинания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мы сможем создать условия для вхождения российского школьного образования в первую десятку лучших школьных систем мира и, как следствие, обеспечить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современное качество образования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в Красноярском крае.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Министр образования Красноярского края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С.И.Маковская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, 23 августа 2019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5730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Ari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5122" name="Picture 2" descr="Картинки по запросу маков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85728"/>
            <a:ext cx="1844053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14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62" y="227687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b="0" i="1" u="none" strike="noStrike" baseline="0" dirty="0" smtClean="0">
                <a:solidFill>
                  <a:srgbClr val="FF0000"/>
                </a:solidFill>
                <a:latin typeface="Times New Roman"/>
              </a:rPr>
              <a:t>рабочих программах необходимо сделать акцент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400" b="0" i="1" u="none" strike="noStrike" baseline="0" dirty="0" smtClean="0">
                <a:solidFill>
                  <a:srgbClr val="FF0000"/>
                </a:solidFill>
                <a:latin typeface="Times New Roman"/>
              </a:rPr>
              <a:t>формировании практико-ориентированных умений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выстроить систему изучения практической, жизненно важной математики в основной и старшей школе, обратить внимание на: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умение принимать решения на основе выполненных расчетов;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навыки самоконтроля с помощью оценки значений физических величин на основе жизненного опыта;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развитие базовой логической культуры;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освоение базовых объектов и понятий курса стереометрии, актуализации базовых знаний курса планиметрии.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33266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 по математике (базовый уровень) ЕГЭ в Красноярском крае в 2019 году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9844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64" y="4795974"/>
            <a:ext cx="8780838" cy="17543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Определенную роль также сыграло создание и массовое внедрение учебных материалов по экономической и финансовой грамотности в курсе математики, разработанных при поддержке Министерства финансов РФ и Банка России с привлечением ведущих специалистов в области математического и финансово-экономического образования. Этим обусловлен </a:t>
            </a:r>
            <a:r>
              <a:rPr lang="ru-RU" b="0" i="1" u="none" strike="noStrike" baseline="0" dirty="0" smtClean="0">
                <a:solidFill>
                  <a:srgbClr val="000000"/>
                </a:solidFill>
                <a:latin typeface="Times New Roman"/>
              </a:rPr>
              <a:t>рост процентов выполнения заданий ЕГЭ по математике с экономическим содержанием.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4" y="908724"/>
            <a:ext cx="8784976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общих результатов ЕГЭ по математике 2019 г. следует отметить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снижение процента ошибок в ответах на задания первой части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среди участников экзамена, получивших хотя бы 1 балл за выполнение заданий с полным решением. Это свидетельствует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росте качества подготовки выпускников в части техники выполнения математических операций.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МЕТОДИЧЕСКИЕ РЕКОМЕНДАЦИИ </a:t>
            </a:r>
          </a:p>
          <a:p>
            <a:pPr algn="ctr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ЕГЭ (профильный уровень) 2019 года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727" y="2707668"/>
            <a:ext cx="8784976" cy="17543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В 2019 г. участники ЕГЭ могли сдавать экзамен только на одном из уровней. Отсутствие «подстраховки» в виде экзамена базового уровня, очевидно, повлияло на качество подготовки участников ЕГЭ профильного уровня.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результате заметно снизилась доля участников ЕГЭ, набравших баллы в диапазоне 0-60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., и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повысилась доля участников с высокими результатами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 почти половина участников показали результаты выше 61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(в 2018 г. – около 32%). </a:t>
            </a:r>
          </a:p>
        </p:txBody>
      </p:sp>
    </p:spTree>
    <p:extLst>
      <p:ext uri="{BB962C8B-B14F-4D97-AF65-F5344CB8AC3E}">
        <p14:creationId xmlns:p14="http://schemas.microsoft.com/office/powerpoint/2010/main" xmlns="" val="196357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3468694"/>
              </p:ext>
            </p:extLst>
          </p:nvPr>
        </p:nvGraphicFramePr>
        <p:xfrm>
          <a:off x="323529" y="836712"/>
          <a:ext cx="8640959" cy="56886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97956"/>
                <a:gridCol w="1981001"/>
                <a:gridCol w="1981001"/>
                <a:gridCol w="1981001"/>
              </a:tblGrid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Предметы/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2017,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2018,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2019, балл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Математика (Проф.)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Иностранный яз.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63364"/>
            <a:ext cx="3296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балл  ЕГЭ в динамике за 3 года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60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53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РЕЗУЛЬТАТЫ ГИА-9 ДЛЯ АНАЛИЗА 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(2018-2019 учебный год)</a:t>
            </a:r>
            <a:endParaRPr lang="ru-RU" sz="1400" dirty="0">
              <a:ea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86715"/>
              </p:ext>
            </p:extLst>
          </p:nvPr>
        </p:nvGraphicFramePr>
        <p:xfrm>
          <a:off x="575556" y="894936"/>
          <a:ext cx="7992888" cy="5380821"/>
        </p:xfrm>
        <a:graphic>
          <a:graphicData uri="http://schemas.openxmlformats.org/drawingml/2006/table">
            <a:tbl>
              <a:tblPr firstRow="1" firstCol="1" bandRow="1"/>
              <a:tblGrid>
                <a:gridCol w="2854604"/>
                <a:gridCol w="467117"/>
                <a:gridCol w="526803"/>
                <a:gridCol w="526803"/>
                <a:gridCol w="526803"/>
                <a:gridCol w="711058"/>
                <a:gridCol w="1208449"/>
                <a:gridCol w="1171251"/>
              </a:tblGrid>
              <a:tr h="496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(ОГЭ)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"2"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"3"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"4"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"5"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Стандарт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ООШ 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СОШ 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8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общего числа сдающих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Лесосиб. кадет.корпус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Правосл.гимн.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колледж "Знание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4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общего числа сдающих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ПО ГОРОДУ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633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643050"/>
          <a:ext cx="8286809" cy="1796796"/>
        </p:xfrm>
        <a:graphic>
          <a:graphicData uri="http://schemas.openxmlformats.org/drawingml/2006/table">
            <a:tbl>
              <a:tblPr/>
              <a:tblGrid>
                <a:gridCol w="633807"/>
                <a:gridCol w="2680296"/>
                <a:gridCol w="1657052"/>
                <a:gridCol w="1657827"/>
                <a:gridCol w="1657827"/>
              </a:tblGrid>
              <a:tr h="34514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Содержание 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Планируемый 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Дорожная карта </a:t>
            </a:r>
          </a:p>
          <a:p>
            <a:pPr algn="ctr"/>
            <a:r>
              <a:rPr lang="ru-RU" dirty="0" smtClean="0"/>
              <a:t>по формированию и развитию математической и финансовой грамотности </a:t>
            </a:r>
          </a:p>
          <a:p>
            <a:pPr algn="ctr"/>
            <a:r>
              <a:rPr lang="ru-RU" dirty="0" smtClean="0"/>
              <a:t>обучающихся 5,7 классов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373"/>
            <a:ext cx="756084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конкурентоспособности российского образования,</a:t>
            </a:r>
          </a:p>
          <a:p>
            <a:pPr marL="342900" lvl="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десяти ведущих стран мира по качеству общего образования</a:t>
            </a:r>
          </a:p>
          <a:p>
            <a:pPr marL="342900" lvl="0" indent="-342900" algn="r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>
              <a:spcBef>
                <a:spcPts val="8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России от 7 мая 2018 года</a:t>
            </a:r>
          </a:p>
          <a:p>
            <a:pPr marL="342900" lvl="0" indent="-342900" algn="r">
              <a:spcBef>
                <a:spcPts val="800"/>
              </a:spcBef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Цели в сфере образования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52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085" lvl="0" indent="-408085" algn="ctr" defTabSz="1042569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Направления совершенствования общего образования 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157" y="1988840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lvl="0" indent="-446088" defTabSz="1042569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Усиление внимания к </a:t>
            </a:r>
            <a:r>
              <a:rPr lang="ru-RU" sz="2400" dirty="0">
                <a:solidFill>
                  <a:srgbClr val="C00000"/>
                </a:solidFill>
              </a:rPr>
              <a:t>формированию функциональной грамотности</a:t>
            </a:r>
          </a:p>
          <a:p>
            <a:pPr marL="989013" lvl="0" indent="-446088" defTabSz="1042569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Повышение уровня познавательной самостоятельности учащихся</a:t>
            </a:r>
            <a:endParaRPr lang="ru-RU" sz="2400" dirty="0">
              <a:solidFill>
                <a:srgbClr val="F79646">
                  <a:lumMod val="75000"/>
                </a:srgbClr>
              </a:solidFill>
            </a:endParaRPr>
          </a:p>
          <a:p>
            <a:pPr marL="989013" lvl="0" indent="-446088" defTabSz="1042569">
              <a:defRPr/>
            </a:pPr>
            <a:r>
              <a:rPr lang="ru-RU" sz="2400" dirty="0">
                <a:solidFill>
                  <a:prstClr val="black"/>
                </a:solidFill>
              </a:rPr>
              <a:t>3. Формирование метапредметных результатов </a:t>
            </a:r>
          </a:p>
          <a:p>
            <a:pPr marL="989013" lvl="0" indent="-446088" defTabSz="1042569">
              <a:defRPr/>
            </a:pPr>
            <a:r>
              <a:rPr lang="ru-RU" sz="2400" dirty="0">
                <a:solidFill>
                  <a:prstClr val="black"/>
                </a:solidFill>
              </a:rPr>
              <a:t>4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ru-RU" sz="2400" dirty="0">
                <a:solidFill>
                  <a:prstClr val="black"/>
                </a:solidFill>
              </a:rPr>
              <a:t>Повышение интереса учащихся к изучению математики и естественнонаучных предметов</a:t>
            </a:r>
            <a:endParaRPr lang="ru-RU" sz="2400" dirty="0">
              <a:solidFill>
                <a:srgbClr val="F79646">
                  <a:lumMod val="75000"/>
                </a:srgbClr>
              </a:solidFill>
            </a:endParaRPr>
          </a:p>
          <a:p>
            <a:pPr marL="989013" lvl="0" indent="-446088" defTabSz="1042569">
              <a:defRPr/>
            </a:pP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ru-RU" sz="2400" dirty="0">
                <a:solidFill>
                  <a:prstClr val="black"/>
                </a:solidFill>
              </a:rPr>
              <a:t>. Повышение эффективности работы с одаренными и успешными учащимися</a:t>
            </a:r>
          </a:p>
          <a:p>
            <a:pPr marL="989013" lvl="0" indent="-446088" defTabSz="1042569">
              <a:defRPr/>
            </a:pPr>
            <a:r>
              <a:rPr lang="en-US" sz="2400" dirty="0">
                <a:solidFill>
                  <a:prstClr val="black"/>
                </a:solidFill>
              </a:rPr>
              <a:t>6</a:t>
            </a:r>
            <a:r>
              <a:rPr lang="ru-RU" sz="2400" dirty="0">
                <a:solidFill>
                  <a:prstClr val="black"/>
                </a:solidFill>
              </a:rPr>
              <a:t>. Повышение эффективности инвестиций в образование</a:t>
            </a:r>
          </a:p>
          <a:p>
            <a:pPr marL="989013" lvl="0" indent="-446088" defTabSz="1042569">
              <a:defRPr/>
            </a:pPr>
            <a:r>
              <a:rPr lang="en-US" sz="2400" dirty="0">
                <a:solidFill>
                  <a:prstClr val="black"/>
                </a:solidFill>
              </a:rPr>
              <a:t>7</a:t>
            </a:r>
            <a:r>
              <a:rPr lang="ru-RU" sz="2400" dirty="0">
                <a:solidFill>
                  <a:prstClr val="black"/>
                </a:solidFill>
              </a:rPr>
              <a:t>. Улучшение образовательной среды в школе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6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Ближайшие события в оценке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285" y="7316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Franklin Gothic Book"/>
              </a:rPr>
              <a:t>2019-2024 гг. общероссийская и региональная оценка по модели </a:t>
            </a:r>
            <a:r>
              <a:rPr lang="en-US" altLang="ru-RU" sz="2400" b="1" dirty="0">
                <a:solidFill>
                  <a:srgbClr val="000000"/>
                </a:solidFill>
                <a:latin typeface="Franklin Gothic Book"/>
              </a:rPr>
              <a:t>PISA</a:t>
            </a:r>
            <a:r>
              <a:rPr lang="ru-RU" altLang="ru-RU" sz="2400" b="1" dirty="0">
                <a:solidFill>
                  <a:srgbClr val="000000"/>
                </a:solidFill>
                <a:latin typeface="Franklin Gothic Book"/>
              </a:rPr>
              <a:t>, проводит </a:t>
            </a:r>
            <a:r>
              <a:rPr lang="ru-RU" altLang="ru-RU" sz="2400" b="1" dirty="0" err="1">
                <a:solidFill>
                  <a:srgbClr val="000000"/>
                </a:solidFill>
                <a:latin typeface="Franklin Gothic Book"/>
              </a:rPr>
              <a:t>Рособрнадзор</a:t>
            </a:r>
            <a:r>
              <a:rPr lang="ru-RU" altLang="ru-RU" sz="2400" b="1" dirty="0">
                <a:solidFill>
                  <a:srgbClr val="000000"/>
                </a:solidFill>
                <a:latin typeface="Franklin Gothic Book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837" y="2396595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мониторИНГ</a:t>
            </a:r>
            <a: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 Формирования </a:t>
            </a:r>
            <a:r>
              <a:rPr kumimoji="0" lang="ru-RU" sz="20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функционаЛьной</a:t>
            </a:r>
            <a: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 грамотности, или «Мягкий» Мониторинг</a:t>
            </a: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/>
            </a:r>
            <a:b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</a:br>
            <a: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Институт стратегии развития образования РАО,</a:t>
            </a: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ru-RU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руководитель Проекта - Г.С. Ковалева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404" y="4005064"/>
            <a:ext cx="8435849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Математическая грамотность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Естественно-научная грамотность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Читательская грамотность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Финансовая грамотность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Креативное и критическое мышление 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Franklin Gothic Book"/>
              </a:rPr>
              <a:t>Глобальные компетенции</a:t>
            </a:r>
            <a:endParaRPr lang="ru-RU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08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Открытые материалы </a:t>
            </a:r>
            <a:b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</a:b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</a:rPr>
              <a:t>«мягкого Мониторинга»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748464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151515"/>
                </a:solidFill>
                <a:latin typeface="Franklin Gothic Medium"/>
              </a:rPr>
              <a:t>20 августа</a:t>
            </a:r>
            <a:r>
              <a:rPr lang="ru-RU" sz="2100" dirty="0">
                <a:solidFill>
                  <a:srgbClr val="100D0D"/>
                </a:solidFill>
                <a:latin typeface="Franklin Gothic Medium"/>
              </a:rPr>
              <a:t> 2019 г. состоялось </a:t>
            </a:r>
            <a:r>
              <a:rPr lang="ru-RU" sz="2100" dirty="0">
                <a:solidFill>
                  <a:srgbClr val="151515"/>
                </a:solidFill>
                <a:latin typeface="Franklin Gothic Medium"/>
              </a:rPr>
              <a:t>открытие демонстрационных материалов для оценки функциональной грамотности учащихся 5 и 7 классов по шести направлениям</a:t>
            </a:r>
            <a:r>
              <a:rPr lang="ru-RU" sz="2100" dirty="0">
                <a:solidFill>
                  <a:srgbClr val="100D0D"/>
                </a:solidFill>
                <a:latin typeface="Franklin Gothic Medium"/>
              </a:rPr>
              <a:t>, ссылка на материалы: </a:t>
            </a:r>
            <a:r>
              <a:rPr lang="ru-RU" sz="2100" dirty="0">
                <a:solidFill>
                  <a:srgbClr val="0A5A8F"/>
                </a:solidFill>
                <a:latin typeface="Franklin Gothic Medium"/>
                <a:hlinkClick r:id="rId2"/>
              </a:rPr>
              <a:t>http://skiv.instrao.ru</a:t>
            </a:r>
            <a:r>
              <a:rPr lang="ru-RU" sz="2100" dirty="0">
                <a:solidFill>
                  <a:srgbClr val="100D0D"/>
                </a:solidFill>
                <a:latin typeface="Franklin Gothic Medium"/>
              </a:rPr>
              <a:t>. Материалы прошли апробацию в 24 регионах страны.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altLang="ru-RU" sz="2100" dirty="0">
                <a:solidFill>
                  <a:srgbClr val="000000"/>
                </a:solidFill>
                <a:latin typeface="Franklin Gothic Medium"/>
              </a:rPr>
              <a:t>Рабочие тетради с дополнительным комплектом материалов по всем направлениям готовятся к изданию издательством «Просвещение»</a:t>
            </a:r>
          </a:p>
          <a:p>
            <a:pPr marL="342900" lvl="0" indent="-3429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100D0D"/>
                </a:solidFill>
                <a:latin typeface="Franklin Gothic Medium"/>
              </a:rPr>
              <a:t>Описание подходов к оценке функциональной грамотности и первых результатов мониторинга  - в августовском номере журнала «Отечественная и зарубежная педагогика»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47885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438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7224" y="1357298"/>
            <a:ext cx="7543800" cy="4023360"/>
          </a:xfrm>
        </p:spPr>
        <p:txBody>
          <a:bodyPr/>
          <a:lstStyle/>
          <a:p>
            <a:r>
              <a:rPr lang="ru-RU" sz="2800" dirty="0" smtClean="0"/>
              <a:t>В августе вышел тематический номер журнала, посвящённый мониторингу функциональной грамотности.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56272" t="11534" b="68284"/>
          <a:stretch/>
        </p:blipFill>
        <p:spPr>
          <a:xfrm>
            <a:off x="1000100" y="2786058"/>
            <a:ext cx="7419119" cy="1623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507207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https://www.youtube.com/watch?v=vOKLOVrTdTs</a:t>
            </a:r>
            <a:r>
              <a:rPr lang="ru-RU" dirty="0" smtClean="0"/>
              <a:t> материалы по результатам международного проекта «Ключевые компетенции и новая грамотность»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Открытые материалы </a:t>
            </a:r>
            <a:br>
              <a:rPr lang="ru-RU" dirty="0"/>
            </a:br>
            <a:r>
              <a:rPr lang="ru-RU" dirty="0"/>
              <a:t>«мягкого Мониторинга»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http://www.centeroko.ru/pisa18/pisa2018.html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7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215370" cy="600079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http://www.centeroko.ru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ru-RU" dirty="0" smtClean="0"/>
              <a:t> (описание подходов, демонстрационные варианты)</a:t>
            </a:r>
          </a:p>
          <a:p>
            <a:r>
              <a:rPr lang="ru-RU" dirty="0" smtClean="0"/>
              <a:t>сайт </a:t>
            </a:r>
            <a:r>
              <a:rPr lang="ru-RU" dirty="0"/>
              <a:t>МЦКО </a:t>
            </a:r>
            <a:r>
              <a:rPr lang="en-US" dirty="0">
                <a:hlinkClick r:id="rId3"/>
              </a:rPr>
              <a:t>https://myskills.ru</a:t>
            </a:r>
            <a:r>
              <a:rPr lang="en-US" dirty="0" smtClean="0">
                <a:hlinkClick r:id="rId3"/>
              </a:rPr>
              <a:t>/</a:t>
            </a:r>
            <a:r>
              <a:rPr lang="ru-RU" dirty="0"/>
              <a:t> </a:t>
            </a:r>
            <a:r>
              <a:rPr lang="ru-RU" dirty="0" smtClean="0"/>
              <a:t>(электронная версия измерительных материалов)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12026" r="64564" b="60764"/>
          <a:stretch/>
        </p:blipFill>
        <p:spPr bwMode="auto">
          <a:xfrm>
            <a:off x="537033" y="1505451"/>
            <a:ext cx="7524125" cy="4702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075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882047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С октября 2019  года ежемесячно будут проводиться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вебинары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 для образовательных организаций и методических служб, посвящённые вопросам оценки и формирования функциональной грамотности.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</a:rPr>
              <a:t>Центр оценки качества образования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077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927</Words>
  <Application>Microsoft Office PowerPoint</Application>
  <PresentationFormat>Экран (4:3)</PresentationFormat>
  <Paragraphs>264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Углы</vt:lpstr>
      <vt:lpstr>Ретро</vt:lpstr>
      <vt:lpstr>Планирование методической работы на 2019-2020 учебный год ГМО учителей математики</vt:lpstr>
      <vt:lpstr>Слайд 2</vt:lpstr>
      <vt:lpstr>Слайд 3</vt:lpstr>
      <vt:lpstr>Слайд 4</vt:lpstr>
      <vt:lpstr>Слайд 5</vt:lpstr>
      <vt:lpstr>Ресурсы</vt:lpstr>
      <vt:lpstr>Открытые материалы  «мягкого Мониторинга»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методической работы на 2019-2020 учебный год ГМО учителей математики</dc:title>
  <dc:creator>1</dc:creator>
  <cp:lastModifiedBy>User</cp:lastModifiedBy>
  <cp:revision>16</cp:revision>
  <dcterms:created xsi:type="dcterms:W3CDTF">2019-10-03T11:43:02Z</dcterms:created>
  <dcterms:modified xsi:type="dcterms:W3CDTF">2019-10-09T07:42:05Z</dcterms:modified>
</cp:coreProperties>
</file>