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301" r:id="rId3"/>
    <p:sldId id="309" r:id="rId4"/>
    <p:sldId id="316" r:id="rId5"/>
    <p:sldId id="302" r:id="rId6"/>
    <p:sldId id="303" r:id="rId7"/>
    <p:sldId id="304" r:id="rId8"/>
    <p:sldId id="311" r:id="rId9"/>
    <p:sldId id="317" r:id="rId10"/>
    <p:sldId id="305" r:id="rId11"/>
    <p:sldId id="307" r:id="rId12"/>
    <p:sldId id="300" r:id="rId13"/>
    <p:sldId id="313" r:id="rId14"/>
    <p:sldId id="318" r:id="rId15"/>
    <p:sldId id="308" r:id="rId16"/>
    <p:sldId id="314" r:id="rId17"/>
    <p:sldId id="31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8" autoAdjust="0"/>
  </p:normalViewPr>
  <p:slideViewPr>
    <p:cSldViewPr>
      <p:cViewPr>
        <p:scale>
          <a:sx n="91" d="100"/>
          <a:sy n="91" d="100"/>
        </p:scale>
        <p:origin x="-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55041-D6C6-4620-92A4-90E93FA275CF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269136-826A-42CC-9AD1-07A31A04B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ABC17E-0944-46DC-8343-638EE792D151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AD9BBB-AB9F-4F5C-B8BA-7086D69E0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ACA0B5-8D46-4D64-A747-4C0AC06319BF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122F64-290B-489F-B3E5-7F673E4F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72391A-E2C8-42B2-B459-ED16DD74E830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AE5186-9114-4157-B6FE-E2154B7B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796971-E3F1-4757-AA20-F25F88CEAFA0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E2F877-945E-4CE4-9C4D-FE730F627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884D4E-7C70-49DB-8930-BD98270CEECF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26CFD7-68C6-48BC-BB68-43378E8B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E77F0F-46C0-4266-8D09-BEEB86006322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866742-7AD7-4448-AA1D-26D74A98C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EDA1F0-0572-4522-94CB-B6509B2A03FE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3FC93-DF16-4FE8-A85A-DDCCE1DC0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F41645-B9DC-4E14-AE4D-60BD2A10146E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9B4613-8C19-40EF-8D10-9F3DFF819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591A8E-EE05-4691-B1B3-D31D03756EAE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9DFA47-4F48-4D7B-BF63-DA498405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2D83EF-36A9-427F-B369-17E29AD75FAA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7DC577-1730-4A8D-8578-E3ADBF612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B02399-1863-4398-96E5-3534E8CD4872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CF806C-685F-4997-9AE9-E09AA9009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938"/>
            <a:ext cx="1449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</a:rPr>
              <a:t>© Фокина Лидия Петровна 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14414" y="2214554"/>
            <a:ext cx="7704856" cy="34466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проверки и оценки выполнения заданий с развернутым ответом по алгебре экзаменационной работы в целом по математике</a:t>
            </a:r>
            <a:endParaRPr lang="ru-RU" sz="40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sus\Downloads\имфи_лого_чер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464347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C341FA-232D-42C6-975C-602E202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BBFC40-49D4-4ABA-94E3-DD1B94DFB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56" y="4800600"/>
            <a:ext cx="7128792" cy="13716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отсутствуют единицы измерения, нет обоснования для составления уравнения, отсутствует ОДЗ, выполняется умножение на выражение, содержащее переменную, нет обоснования исключения второго корня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эксперта: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баллов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E08B58-E7E8-4EAC-8D9C-B751DBE44EC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>
            <a:fillRect/>
          </a:stretch>
        </p:blipFill>
        <p:spPr bwMode="auto">
          <a:xfrm>
            <a:off x="1475656" y="612775"/>
            <a:ext cx="6264696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6BB0F0-BA62-4FD9-806C-1A2A2A89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E269B0-3889-4309-BCB7-B9BB1B549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640" y="1435100"/>
            <a:ext cx="2952328" cy="46910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таблице не указаны единицы измерения, но все остальные требования выполнены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эксперта: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балл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17E5572-D372-4B9B-9533-CE68561EC3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56" y="620688"/>
            <a:ext cx="3929067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5794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D2B2F0-1502-44D2-8674-058B8D072F8E}"/>
              </a:ext>
            </a:extLst>
          </p:cNvPr>
          <p:cNvSpPr txBox="1">
            <a:spLocks/>
          </p:cNvSpPr>
          <p:nvPr/>
        </p:nvSpPr>
        <p:spPr>
          <a:xfrm>
            <a:off x="981076" y="365125"/>
            <a:ext cx="8020080" cy="59404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Типы заданий 22: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164FED-D2E6-4FEF-9436-A3DC90DB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408712" cy="158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EED928-090F-423E-87ED-9A82D742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444242"/>
            <a:ext cx="6336704" cy="1712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22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17876"/>
              </p:ext>
            </p:extLst>
          </p:nvPr>
        </p:nvGraphicFramePr>
        <p:xfrm>
          <a:off x="1619672" y="1600200"/>
          <a:ext cx="7067128" cy="41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="" xmlns:a16="http://schemas.microsoft.com/office/drawing/2014/main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График построен верно, верно найдены искомые значения параметра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График построен верно, но искомые значения параметра найдены неверно или не найдены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251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032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Обязательно описание! </a:t>
            </a:r>
            <a:endParaRPr lang="ru-RU" dirty="0" smtClean="0"/>
          </a:p>
          <a:p>
            <a:pPr algn="just"/>
            <a:r>
              <a:rPr lang="ru-RU" dirty="0" smtClean="0"/>
              <a:t> Например, </a:t>
            </a:r>
            <a:r>
              <a:rPr lang="ru-RU" dirty="0"/>
              <a:t>если строим параболу, то в описании используем алгоритм построения параболы. Если с помощью преобразований, то </a:t>
            </a:r>
            <a:r>
              <a:rPr lang="ru-RU" u="sng" dirty="0"/>
              <a:t>описание преобразования </a:t>
            </a:r>
            <a:r>
              <a:rPr lang="ru-RU" dirty="0"/>
              <a:t>должно быть.</a:t>
            </a:r>
          </a:p>
          <a:p>
            <a:pPr algn="just"/>
            <a:r>
              <a:rPr lang="ru-RU" dirty="0"/>
              <a:t>Если это график  функции под знаком модуля, то на графике необходимо отобразить пунктиром, ту часть , которую переносим.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4868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573016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Кусочно-заданная функция: обязательно просчитаны точки где соприкасаются в обеих таблицах точки слияния, если этого нет-0б.</a:t>
            </a:r>
          </a:p>
          <a:p>
            <a:endParaRPr lang="ru-RU" dirty="0"/>
          </a:p>
          <a:p>
            <a:r>
              <a:rPr lang="ru-RU" dirty="0"/>
              <a:t>Если строим гиперболу: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ветвь симметрична относительно начала координат;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если таблица, то обеих ветвей.</a:t>
            </a:r>
          </a:p>
        </p:txBody>
      </p:sp>
    </p:spTree>
    <p:extLst>
      <p:ext uri="{BB962C8B-B14F-4D97-AF65-F5344CB8AC3E}">
        <p14:creationId xmlns:p14="http://schemas.microsoft.com/office/powerpoint/2010/main" val="6141219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4DCD2-8B2B-4044-8FAD-A224C10F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89F6AA-B331-4BD2-9B14-7B2A0CE3B6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235" b="8235"/>
          <a:stretch/>
        </p:blipFill>
        <p:spPr>
          <a:xfrm>
            <a:off x="1792288" y="612775"/>
            <a:ext cx="5948064" cy="4461048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BF0ACF-DF15-42D1-AF45-6F0DF796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0624" y="5229200"/>
            <a:ext cx="7417840" cy="9430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считать, что построение графика выполнено: для параболы найдена только вершина, но этого мало, кроме того, вторая часть графика изображено отрезком, что также неверно.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эксперта: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баллов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3410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B7F8C-EDDB-4D16-8DA8-E9457985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E3411B-716F-4C15-84B2-B96DC89B4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444257-3CC9-4D9E-9E98-26B7664082A1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23714"/>
          <a:stretch/>
        </p:blipFill>
        <p:spPr bwMode="auto">
          <a:xfrm>
            <a:off x="1792288" y="612775"/>
            <a:ext cx="5299992" cy="555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8613E6-0815-49C3-8C1C-DADD9FBE8D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18253" r="4718" b="6017"/>
          <a:stretch/>
        </p:blipFill>
        <p:spPr bwMode="auto">
          <a:xfrm>
            <a:off x="1899284" y="260649"/>
            <a:ext cx="6417131" cy="6192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9236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B0287-CF66-4F71-803A-F4758289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EA9B389-30C9-4D52-9D55-F51C291591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8" b="12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D215B3-39E9-4578-85D5-3DA2C37E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6164088" cy="130304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График построен верно, верно найдены искомые значения параметра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Оценка эксперта: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2 балла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385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9A496-019A-4C20-9B86-3F6465A2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Типы заданий 20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61A69D3-69E5-4132-AB20-A43E194B257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4420" t="33067" r="39070" b="57431"/>
          <a:stretch/>
        </p:blipFill>
        <p:spPr bwMode="auto">
          <a:xfrm>
            <a:off x="1691680" y="1448366"/>
            <a:ext cx="4848149" cy="977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3245DC-63D8-403C-81A1-7D741296807D}"/>
              </a:ext>
            </a:extLst>
          </p:cNvPr>
          <p:cNvPicPr/>
          <p:nvPr/>
        </p:nvPicPr>
        <p:blipFill rotWithShape="1">
          <a:blip r:embed="rId3"/>
          <a:srcRect l="34206" t="64424" r="35649" b="26834"/>
          <a:stretch/>
        </p:blipFill>
        <p:spPr bwMode="auto">
          <a:xfrm>
            <a:off x="1692634" y="2425836"/>
            <a:ext cx="4391534" cy="1003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BF13746-3299-49D2-9B4C-63E9551202F4}"/>
              </a:ext>
            </a:extLst>
          </p:cNvPr>
          <p:cNvPicPr/>
          <p:nvPr/>
        </p:nvPicPr>
        <p:blipFill rotWithShape="1">
          <a:blip r:embed="rId4"/>
          <a:srcRect l="34313" t="26416" r="42597" b="62941"/>
          <a:stretch/>
        </p:blipFill>
        <p:spPr bwMode="auto">
          <a:xfrm>
            <a:off x="1697400" y="3808720"/>
            <a:ext cx="3747135" cy="971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1E2740-077B-491C-AC64-5C842E90AFE0}"/>
              </a:ext>
            </a:extLst>
          </p:cNvPr>
          <p:cNvPicPr/>
          <p:nvPr/>
        </p:nvPicPr>
        <p:blipFill rotWithShape="1">
          <a:blip r:embed="rId5"/>
          <a:srcRect l="41412" t="33674" r="45698" b="61611"/>
          <a:stretch/>
        </p:blipFill>
        <p:spPr bwMode="auto">
          <a:xfrm>
            <a:off x="1835696" y="4941168"/>
            <a:ext cx="4104456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60280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20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446318"/>
              </p:ext>
            </p:extLst>
          </p:nvPr>
        </p:nvGraphicFramePr>
        <p:xfrm>
          <a:off x="1619672" y="1600200"/>
          <a:ext cx="7067128" cy="433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="" xmlns:a16="http://schemas.microsoft.com/office/drawing/2014/main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Обоснованно получен верный ответ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доведено до конца, но допущена описка или ошибка вычислительного характера, с её учётом дальнейшие шаги выполнены верно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488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206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0529" y="9180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Сокращения типа р/б</a:t>
            </a:r>
            <a:r>
              <a:rPr lang="ru-RU" dirty="0"/>
              <a:t>, с/с, </a:t>
            </a:r>
            <a:r>
              <a:rPr lang="ru-RU" dirty="0" smtClean="0"/>
              <a:t> </a:t>
            </a:r>
            <a:r>
              <a:rPr lang="ru-RU" dirty="0"/>
              <a:t>НОЗ, ОЗ, СУС, ФСУ</a:t>
            </a:r>
            <a:r>
              <a:rPr lang="ru-RU" dirty="0" smtClean="0"/>
              <a:t>……недопустимы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2378" y="1583860"/>
            <a:ext cx="6856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Некорректное </a:t>
            </a:r>
            <a:r>
              <a:rPr lang="ru-RU" dirty="0"/>
              <a:t>использование символов (принадлежности, в записи ответа к уравнению, фигурных скобок, запись корней квадратного уравнения в виде совокупности </a:t>
            </a:r>
            <a:r>
              <a:rPr lang="ru-RU" dirty="0" smtClean="0"/>
              <a:t>…)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1648" y="2486699"/>
            <a:ext cx="7298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К</a:t>
            </a:r>
            <a:r>
              <a:rPr lang="ru-RU" dirty="0" smtClean="0"/>
              <a:t>орректное </a:t>
            </a:r>
            <a:r>
              <a:rPr lang="ru-RU" dirty="0"/>
              <a:t>использование символики, например, некорректное введение новой </a:t>
            </a:r>
            <a:r>
              <a:rPr lang="ru-RU" dirty="0" smtClean="0"/>
              <a:t>переменной.</a:t>
            </a:r>
          </a:p>
          <a:p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олноту </a:t>
            </a:r>
            <a:r>
              <a:rPr lang="ru-RU" dirty="0"/>
              <a:t>обоснований, использование </a:t>
            </a:r>
            <a:r>
              <a:rPr lang="ru-RU" dirty="0" err="1"/>
              <a:t>т.Виета</a:t>
            </a:r>
            <a:r>
              <a:rPr lang="ru-RU" dirty="0"/>
              <a:t>. Сначала необходимо доказать, что представленное уравнение имеет корни (что требует нахождения дискриминанта), а лишь потом их находить. Кроме того, не полным будет решение уравнения, в котором без указания дополнительных условий исключаются какие-либо </a:t>
            </a:r>
            <a:r>
              <a:rPr lang="ru-RU" dirty="0" smtClean="0"/>
              <a:t>корни.</a:t>
            </a:r>
            <a:endParaRPr lang="ru-RU" dirty="0"/>
          </a:p>
          <a:p>
            <a:r>
              <a:rPr lang="ru-RU" dirty="0" smtClean="0"/>
              <a:t>5. Необходимость </a:t>
            </a:r>
            <a:r>
              <a:rPr lang="ru-RU" dirty="0"/>
              <a:t>указания дополнительных условий на переменную, входящую в уравнение, или на введенную новую переменную, что связано с владением обучающимися понятия «область допустимых значений переменной</a:t>
            </a:r>
            <a:r>
              <a:rPr lang="ru-RU" dirty="0" smtClean="0"/>
              <a:t>».</a:t>
            </a:r>
            <a:r>
              <a:rPr lang="ru-RU" dirty="0"/>
              <a:t> Если нет ОДЗ, то </a:t>
            </a:r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5800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60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44F33-B62D-4AB7-B6CD-4D722051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95CEF5-0621-409E-A06A-196B88BB5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640" y="1435100"/>
            <a:ext cx="3096344" cy="46910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представленное решение нельзя отнести к обоснованному, поскольку при применении теоремы Виета для нахождения корней квадратного уравнения, не было доказано, что данное уравнение имеет корни.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эксперта: </a:t>
            </a:r>
            <a:r>
              <a:rPr lang="ru-RU" sz="18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r>
              <a:rPr lang="ru-RU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111CB5F-8C3B-4EF6-9657-6119835EAD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5741" r="49376" b="6252"/>
          <a:stretch/>
        </p:blipFill>
        <p:spPr bwMode="auto">
          <a:xfrm rot="5400000">
            <a:off x="4109119" y="1299594"/>
            <a:ext cx="5184577" cy="39707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2055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34D9EE-2656-4A2A-ADC2-EF48FDB0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3244BD-535D-4457-8D99-57187CA08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31" y="404664"/>
            <a:ext cx="3008313" cy="597666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Комментарий: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представленном решении допущена ошибка при указании множества значений новой переменной, кроме того допущена ошибка на последнем шаге решения при переносе слагаемых из одной части уравнения в другую, которая не относится к вычислительным.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эксперта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баллов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0216694-BBA2-4CBD-81A6-6B9BDA2FE7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2746" r="7201" b="43307"/>
          <a:stretch>
            <a:fillRect/>
          </a:stretch>
        </p:blipFill>
        <p:spPr bwMode="auto">
          <a:xfrm>
            <a:off x="4139952" y="764704"/>
            <a:ext cx="4546848" cy="43204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928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A18F28-CE2C-4BC8-9CA4-E8FD2520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5674642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Типы заданий 21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бригады изготовили вместе 173 детали. Известно, что вторая бригада изготовила деталей в 3 раза больше, чем первая и на 12 деталей меньше, чем третья. На сколько деталей больше изготовила третья бригада, чем первая.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Свежие фрукты содержат 72% воды, а высушенные — 20%. Сколько сухих фруктов получится из 100 кг свежих фруктов?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Рыболов в 5 часов утра на моторной лодке отправился от пристани против течения реки, через некоторое время бросил якорь, 2 часа ловил рыбу и вернулся обратно в 10 часов утра того же дня. На какое расстояние от пристани он отдалился, если скорость реки равна 2 км/ч, а собственная скорость лодки 6 км/ч?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87696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21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22"/>
              </p:ext>
            </p:extLst>
          </p:nvPr>
        </p:nvGraphicFramePr>
        <p:xfrm>
          <a:off x="1619672" y="1600200"/>
          <a:ext cx="7067128" cy="41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="" xmlns:a16="http://schemas.microsoft.com/office/drawing/2014/main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 решения задачи верный, получен верный ответ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 решения верный, все его шаги присутствуют, но допущена описка или ошибка вычислительного характера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351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Понимание </a:t>
            </a:r>
            <a:r>
              <a:rPr lang="ru-RU" dirty="0"/>
              <a:t>обучающимися ситуации, описанной в условии задачи, и умение представить данную ситуацию в виде </a:t>
            </a:r>
            <a:r>
              <a:rPr lang="ru-RU" dirty="0" smtClean="0"/>
              <a:t>рисунка или таблицы или чертежа</a:t>
            </a:r>
            <a:r>
              <a:rPr lang="ru-RU" dirty="0"/>
              <a:t>, краткой записи и т.п., где при необходимости, могут быть введены </a:t>
            </a:r>
            <a:r>
              <a:rPr lang="ru-RU" dirty="0" smtClean="0"/>
              <a:t>переменные. Единицы измерения!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Умение </a:t>
            </a:r>
            <a:r>
              <a:rPr lang="ru-RU" dirty="0"/>
              <a:t>представить обоснованную математическую модель предлагаемой </a:t>
            </a:r>
            <a:r>
              <a:rPr lang="ru-RU" dirty="0" smtClean="0"/>
              <a:t>ситуации. Переход от краткой записи к уравнению описываем словами.</a:t>
            </a:r>
            <a:endParaRPr lang="ru-RU" dirty="0"/>
          </a:p>
          <a:p>
            <a:pPr algn="just"/>
            <a:r>
              <a:rPr lang="ru-RU" dirty="0" smtClean="0"/>
              <a:t>3. Умение </a:t>
            </a:r>
            <a:r>
              <a:rPr lang="ru-RU" dirty="0"/>
              <a:t>работать с составленной математической </a:t>
            </a:r>
            <a:r>
              <a:rPr lang="ru-RU" dirty="0" smtClean="0"/>
              <a:t>моделью.</a:t>
            </a:r>
          </a:p>
          <a:p>
            <a:pPr algn="just"/>
            <a:r>
              <a:rPr lang="ru-RU" dirty="0" smtClean="0"/>
              <a:t>4.  Полноту </a:t>
            </a:r>
            <a:r>
              <a:rPr lang="ru-RU" dirty="0"/>
              <a:t>обоснований действий при решении задачи (если эта задача решается арифметическим методом, то каждое действие требует пояснений, а результат сопровождается указанием единиц измерения);</a:t>
            </a:r>
          </a:p>
          <a:p>
            <a:pPr algn="just"/>
            <a:r>
              <a:rPr lang="ru-RU" dirty="0" smtClean="0"/>
              <a:t>5. Умение </a:t>
            </a:r>
            <a:r>
              <a:rPr lang="ru-RU" dirty="0"/>
              <a:t>давать ответ на поставленный в задаче </a:t>
            </a:r>
            <a:r>
              <a:rPr lang="ru-RU" dirty="0" smtClean="0"/>
              <a:t>вопрос.</a:t>
            </a:r>
            <a:endParaRPr lang="ru-RU" dirty="0"/>
          </a:p>
          <a:p>
            <a:pPr algn="just"/>
            <a:r>
              <a:rPr lang="ru-RU" dirty="0" smtClean="0"/>
              <a:t>6.Вычислительные </a:t>
            </a:r>
            <a:r>
              <a:rPr lang="ru-RU" dirty="0"/>
              <a:t>навыки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7.Решение дробно-рационального уравнения. Указываем ОДЗ. Находим все корни. Поясняем, почему один из корней посторонний.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4046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521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724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Методика проверки и оценки выполнения заданий с развернутым ответом по алгебре экзаменационной работы в целом по математике</vt:lpstr>
      <vt:lpstr>Типы заданий 20</vt:lpstr>
      <vt:lpstr>      Критерии оценивания выполнения задания 20</vt:lpstr>
      <vt:lpstr>Презентация PowerPoint</vt:lpstr>
      <vt:lpstr>Презентация PowerPoint</vt:lpstr>
      <vt:lpstr>Презентация PowerPoint</vt:lpstr>
      <vt:lpstr>Типы заданий 21  Три бригады изготовили вместе 173 детали. Известно, что вторая бригада изготовила деталей в 3 раза больше, чем первая и на 12 деталей меньше, чем третья. На сколько деталей больше изготовила третья бригада, чем первая.  Свежие фрукты содержат 72% воды, а высушенные — 20%. Сколько сухих фруктов получится из 100 кг свежих фруктов?  Рыболов в 5 часов утра на моторной лодке отправился от пристани против течения реки, через некоторое время бросил якорь, 2 часа ловил рыбу и вернулся обратно в 10 часов утра того же дня. На какое расстояние от пристани он отдалился, если скорость реки равна 2 км/ч, а собственная скорость лодки 6 км/ч? </vt:lpstr>
      <vt:lpstr>      Критерии оценивания выполнения задания 21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Критерии оценивания выполнения задания 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99</cp:revision>
  <dcterms:created xsi:type="dcterms:W3CDTF">2014-11-07T17:01:55Z</dcterms:created>
  <dcterms:modified xsi:type="dcterms:W3CDTF">2021-02-21T07:28:37Z</dcterms:modified>
</cp:coreProperties>
</file>