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309" r:id="rId3"/>
    <p:sldId id="316" r:id="rId4"/>
    <p:sldId id="319" r:id="rId5"/>
    <p:sldId id="302" r:id="rId6"/>
    <p:sldId id="320" r:id="rId7"/>
    <p:sldId id="304" r:id="rId8"/>
    <p:sldId id="311" r:id="rId9"/>
    <p:sldId id="317" r:id="rId10"/>
    <p:sldId id="322" r:id="rId11"/>
    <p:sldId id="321" r:id="rId12"/>
    <p:sldId id="323" r:id="rId13"/>
    <p:sldId id="300" r:id="rId14"/>
    <p:sldId id="313" r:id="rId15"/>
    <p:sldId id="318" r:id="rId16"/>
    <p:sldId id="308" r:id="rId17"/>
    <p:sldId id="314" r:id="rId18"/>
    <p:sldId id="31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7BD7"/>
    <a:srgbClr val="D1B2E8"/>
    <a:srgbClr val="C39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58" autoAdjust="0"/>
  </p:normalViewPr>
  <p:slideViewPr>
    <p:cSldViewPr>
      <p:cViewPr>
        <p:scale>
          <a:sx n="91" d="100"/>
          <a:sy n="91" d="100"/>
        </p:scale>
        <p:origin x="-1210" y="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5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F55041-D6C6-4620-92A4-90E93FA275CF}" type="datetimeFigureOut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269136-826A-42CC-9AD1-07A31A04B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692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ABC17E-0944-46DC-8343-638EE792D151}" type="datetimeFigureOut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AD9BBB-AB9F-4F5C-B8BA-7086D69E0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ACA0B5-8D46-4D64-A747-4C0AC06319BF}" type="datetimeFigureOut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122F64-290B-489F-B3E5-7F673E4F2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C72391A-E2C8-42B2-B459-ED16DD74E830}" type="datetimeFigureOut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AE5186-9114-4157-B6FE-E2154B7B7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0796971-E3F1-4757-AA20-F25F88CEAFA0}" type="datetimeFigureOut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E2F877-945E-4CE4-9C4D-FE730F627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B884D4E-7C70-49DB-8930-BD98270CEECF}" type="datetimeFigureOut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126CFD7-68C6-48BC-BB68-43378E8B9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E77F0F-46C0-4266-8D09-BEEB86006322}" type="datetimeFigureOut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B866742-7AD7-4448-AA1D-26D74A98C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7EDA1F0-0572-4522-94CB-B6509B2A03FE}" type="datetimeFigureOut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813FC93-DF16-4FE8-A85A-DDCCE1DC0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3F41645-B9DC-4E14-AE4D-60BD2A10146E}" type="datetimeFigureOut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79B4613-8C19-40EF-8D10-9F3DFF819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591A8E-EE05-4691-B1B3-D31D03756EAE}" type="datetimeFigureOut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9DFA47-4F48-4D7B-BF63-DA4984058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72D83EF-36A9-427F-B369-17E29AD75FAA}" type="datetimeFigureOut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57DC577-1730-4A8D-8578-E3ADBF612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9B02399-1863-4398-96E5-3534E8CD4872}" type="datetimeFigureOut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CF806C-685F-4997-9AE9-E09AA9009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611938"/>
            <a:ext cx="14493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Mistral" pitchFamily="66" charset="0"/>
              </a:rPr>
              <a:t>© Фокина Лидия Петровна 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57250" y="214313"/>
            <a:ext cx="8072438" cy="6429375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8"/>
          <p:cNvGrpSpPr/>
          <p:nvPr userDrawn="1"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10" name="Овал 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14"/>
          <p:cNvGrpSpPr/>
          <p:nvPr userDrawn="1"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16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" name="Группа 20"/>
          <p:cNvGrpSpPr/>
          <p:nvPr userDrawn="1"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22" name="Овал 2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" name="Группа 26"/>
          <p:cNvGrpSpPr/>
          <p:nvPr userDrawn="1"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28" name="Овал 2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6" name="Группа 32"/>
          <p:cNvGrpSpPr/>
          <p:nvPr userDrawn="1"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34" name="Овал 3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" name="Группа 38"/>
          <p:cNvGrpSpPr/>
          <p:nvPr userDrawn="1"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40" name="Овал 3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" name="Группа 44"/>
          <p:cNvGrpSpPr/>
          <p:nvPr userDrawn="1"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46" name="Овал 4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1" name="Группа 50"/>
          <p:cNvGrpSpPr/>
          <p:nvPr userDrawn="1"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52" name="Овал 5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7" name="Группа 56"/>
          <p:cNvGrpSpPr/>
          <p:nvPr userDrawn="1"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58" name="Овал 5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3" name="Группа 63"/>
          <p:cNvGrpSpPr/>
          <p:nvPr userDrawn="1"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65" name="Овал 6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214414" y="2214554"/>
            <a:ext cx="7704856" cy="344669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проверки и оценки выполнения заданий с развернутым ответом по алгебре экзаменационной работы в целом по математике</a:t>
            </a:r>
            <a:endParaRPr lang="ru-RU" sz="4000" dirty="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Asus\Downloads\имфи_лого_чер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28604"/>
            <a:ext cx="464347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"/>
          <a:stretch/>
        </p:blipFill>
        <p:spPr bwMode="auto">
          <a:xfrm>
            <a:off x="1585518" y="620688"/>
            <a:ext cx="673712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40072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63987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64100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8" y="603932"/>
            <a:ext cx="773043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966233"/>
            <a:ext cx="7488832" cy="56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38875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69D2B2F0-1502-44D2-8674-058B8D072F8E}"/>
              </a:ext>
            </a:extLst>
          </p:cNvPr>
          <p:cNvSpPr txBox="1">
            <a:spLocks/>
          </p:cNvSpPr>
          <p:nvPr/>
        </p:nvSpPr>
        <p:spPr>
          <a:xfrm>
            <a:off x="981076" y="365125"/>
            <a:ext cx="8020080" cy="59404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3556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9" t="19082" r="40275" b="27829"/>
          <a:stretch/>
        </p:blipFill>
        <p:spPr bwMode="auto">
          <a:xfrm>
            <a:off x="1187624" y="370044"/>
            <a:ext cx="7612298" cy="536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AA5089-4E44-48E1-9FF2-43C363AA1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      Критерии оценивания выполнения задания 22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1984DCA8-378D-4A46-90CE-4799EE01C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717876"/>
              </p:ext>
            </p:extLst>
          </p:nvPr>
        </p:nvGraphicFramePr>
        <p:xfrm>
          <a:off x="1619672" y="1600200"/>
          <a:ext cx="7067128" cy="4142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872495371"/>
                    </a:ext>
                  </a:extLst>
                </a:gridCol>
                <a:gridCol w="5842992">
                  <a:extLst>
                    <a:ext uri="{9D8B030D-6E8A-4147-A177-3AD203B41FA5}">
                      <a16:colId xmlns:a16="http://schemas.microsoft.com/office/drawing/2014/main" xmlns="" val="3791607430"/>
                    </a:ext>
                  </a:extLst>
                </a:gridCol>
              </a:tblGrid>
              <a:tr h="653792">
                <a:tc>
                  <a:txBody>
                    <a:bodyPr/>
                    <a:lstStyle/>
                    <a:p>
                      <a:r>
                        <a:rPr lang="ru-RU" sz="2400" dirty="0"/>
                        <a:t>Баллы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Содержание критерия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4360751"/>
                  </a:ext>
                </a:extLst>
              </a:tr>
              <a:tr h="653792">
                <a:tc>
                  <a:txBody>
                    <a:bodyPr/>
                    <a:lstStyle/>
                    <a:p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График построен верно, верно найдены искомые значения параметра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446045"/>
                  </a:ext>
                </a:extLst>
              </a:tr>
              <a:tr h="653792">
                <a:tc>
                  <a:txBody>
                    <a:bodyPr/>
                    <a:lstStyle/>
                    <a:p>
                      <a:r>
                        <a:rPr lang="ru-RU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График построен верно, но искомые значения параметра найдены неверно или не найдены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0016755"/>
                  </a:ext>
                </a:extLst>
              </a:tr>
              <a:tr h="653792">
                <a:tc>
                  <a:txBody>
                    <a:bodyPr/>
                    <a:lstStyle/>
                    <a:p>
                      <a:r>
                        <a:rPr lang="ru-RU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не соответствует ни одному из критериев, перечисленных выше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7929830"/>
                  </a:ext>
                </a:extLst>
              </a:tr>
              <a:tr h="653792">
                <a:tc>
                  <a:txBody>
                    <a:bodyPr/>
                    <a:lstStyle/>
                    <a:p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Максимальный балл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9215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62517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60322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Обязательно описание! </a:t>
            </a:r>
            <a:endParaRPr lang="ru-RU" dirty="0" smtClean="0"/>
          </a:p>
          <a:p>
            <a:pPr algn="just"/>
            <a:r>
              <a:rPr lang="ru-RU" dirty="0" smtClean="0"/>
              <a:t> Например, </a:t>
            </a:r>
            <a:r>
              <a:rPr lang="ru-RU" dirty="0"/>
              <a:t>если строим параболу, то в описании используем алгоритм построения параболы. Если с помощью преобразований, то </a:t>
            </a:r>
            <a:r>
              <a:rPr lang="ru-RU" u="sng" dirty="0"/>
              <a:t>описание преобразования </a:t>
            </a:r>
            <a:r>
              <a:rPr lang="ru-RU" dirty="0"/>
              <a:t>должно быть.</a:t>
            </a:r>
          </a:p>
          <a:p>
            <a:pPr algn="just"/>
            <a:r>
              <a:rPr lang="ru-RU" dirty="0"/>
              <a:t>Если это график  функции под знаком модуля, то на графике необходимо отобразить пунктиром, ту часть , которую переносим.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548680"/>
            <a:ext cx="437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Следует обратить внимание: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3573016"/>
            <a:ext cx="6552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Кусочно-заданная функция: обязательно просчитаны точки где соприкасаются в обеих таблицах точки слияния, если этого нет-0б.</a:t>
            </a:r>
          </a:p>
          <a:p>
            <a:endParaRPr lang="ru-RU" dirty="0"/>
          </a:p>
          <a:p>
            <a:r>
              <a:rPr lang="ru-RU" dirty="0"/>
              <a:t>Если строим гиперболу: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ветвь симметрична относительно начала координат;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если таблица, то обеих ветвей.</a:t>
            </a:r>
          </a:p>
        </p:txBody>
      </p:sp>
    </p:spTree>
    <p:extLst>
      <p:ext uri="{BB962C8B-B14F-4D97-AF65-F5344CB8AC3E}">
        <p14:creationId xmlns:p14="http://schemas.microsoft.com/office/powerpoint/2010/main" val="61412198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4" t="17492" r="32523" b="9235"/>
          <a:stretch/>
        </p:blipFill>
        <p:spPr bwMode="auto">
          <a:xfrm>
            <a:off x="1259632" y="404664"/>
            <a:ext cx="7704856" cy="62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34106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67" y="404664"/>
            <a:ext cx="7647698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92364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3"/>
            <a:ext cx="7738708" cy="630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53855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AA5089-4E44-48E1-9FF2-43C363AA1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      Критерии оценивания выполнения задания 20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1984DCA8-378D-4A46-90CE-4799EE01C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446318"/>
              </p:ext>
            </p:extLst>
          </p:nvPr>
        </p:nvGraphicFramePr>
        <p:xfrm>
          <a:off x="1619672" y="1600200"/>
          <a:ext cx="7067128" cy="4338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872495371"/>
                    </a:ext>
                  </a:extLst>
                </a:gridCol>
                <a:gridCol w="5842992">
                  <a:extLst>
                    <a:ext uri="{9D8B030D-6E8A-4147-A177-3AD203B41FA5}">
                      <a16:colId xmlns:a16="http://schemas.microsoft.com/office/drawing/2014/main" xmlns="" val="3791607430"/>
                    </a:ext>
                  </a:extLst>
                </a:gridCol>
              </a:tblGrid>
              <a:tr h="653792">
                <a:tc>
                  <a:txBody>
                    <a:bodyPr/>
                    <a:lstStyle/>
                    <a:p>
                      <a:r>
                        <a:rPr lang="ru-RU" sz="2400" dirty="0"/>
                        <a:t>Баллы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Содержание критерия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4360751"/>
                  </a:ext>
                </a:extLst>
              </a:tr>
              <a:tr h="653792">
                <a:tc>
                  <a:txBody>
                    <a:bodyPr/>
                    <a:lstStyle/>
                    <a:p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Обоснованно получен верный ответ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446045"/>
                  </a:ext>
                </a:extLst>
              </a:tr>
              <a:tr h="653792">
                <a:tc>
                  <a:txBody>
                    <a:bodyPr/>
                    <a:lstStyle/>
                    <a:p>
                      <a:r>
                        <a:rPr lang="ru-RU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доведено до конца, но допущена описка или ошибка вычислительного характера, с её учётом дальнейшие шаги выполнены верно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0016755"/>
                  </a:ext>
                </a:extLst>
              </a:tr>
              <a:tr h="653792">
                <a:tc>
                  <a:txBody>
                    <a:bodyPr/>
                    <a:lstStyle/>
                    <a:p>
                      <a:r>
                        <a:rPr lang="ru-RU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не соответствует ни одному из критериев, перечисленных выше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7929830"/>
                  </a:ext>
                </a:extLst>
              </a:tr>
              <a:tr h="653792">
                <a:tc>
                  <a:txBody>
                    <a:bodyPr/>
                    <a:lstStyle/>
                    <a:p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Максимальный балл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9215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74889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1648" y="589330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/>
              <a:t>Запись ответа!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Один способ решения!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Корректное использование символики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1531917"/>
            <a:ext cx="6192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Некорректное </a:t>
            </a:r>
            <a:r>
              <a:rPr lang="ru-RU" dirty="0"/>
              <a:t>использование символов (</a:t>
            </a:r>
            <a:r>
              <a:rPr lang="ru-RU" sz="1400" dirty="0"/>
              <a:t>принадлежности, в записи ответа к уравнению, фигурных скобок, запись корней квадратного уравнения в виде </a:t>
            </a:r>
            <a:r>
              <a:rPr lang="ru-RU" sz="1400" dirty="0" smtClean="0"/>
              <a:t>совокупности, введение </a:t>
            </a:r>
            <a:r>
              <a:rPr lang="ru-RU" sz="1400" dirty="0"/>
              <a:t>новой переменной. </a:t>
            </a:r>
            <a:r>
              <a:rPr lang="ru-RU" sz="1400" dirty="0" smtClean="0"/>
              <a:t>…)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59312" y="2132856"/>
            <a:ext cx="7298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4</a:t>
            </a:r>
            <a:r>
              <a:rPr lang="ru-RU" dirty="0" smtClean="0"/>
              <a:t>. Полнота обоснований</a:t>
            </a:r>
            <a:r>
              <a:rPr lang="ru-RU" dirty="0"/>
              <a:t>, использование </a:t>
            </a:r>
            <a:r>
              <a:rPr lang="ru-RU" dirty="0" err="1"/>
              <a:t>т.Виета</a:t>
            </a:r>
            <a:r>
              <a:rPr lang="ru-RU" dirty="0"/>
              <a:t>. Сначала необходимо доказать, что представленное уравнение имеет корни (что требует нахождения дискриминанта), а лишь потом их находить. Кроме того, не полным будет решение уравнения, в котором без указания дополнительных условий исключаются какие-либо </a:t>
            </a:r>
            <a:r>
              <a:rPr lang="ru-RU" dirty="0" smtClean="0"/>
              <a:t>корни</a:t>
            </a:r>
            <a:endParaRPr lang="ru-RU" dirty="0"/>
          </a:p>
          <a:p>
            <a:r>
              <a:rPr lang="ru-RU" dirty="0"/>
              <a:t>5</a:t>
            </a:r>
            <a:r>
              <a:rPr lang="ru-RU" dirty="0" smtClean="0"/>
              <a:t>. Необходимость </a:t>
            </a:r>
            <a:r>
              <a:rPr lang="ru-RU" dirty="0"/>
              <a:t>указания дополнительных условий на переменную, входящую в уравнение, или на введенную новую переменную, что связано с владением обучающимися понятия «область допустимых значений переменной</a:t>
            </a:r>
            <a:r>
              <a:rPr lang="ru-RU" dirty="0" smtClean="0"/>
              <a:t>».</a:t>
            </a:r>
            <a:r>
              <a:rPr lang="ru-RU" dirty="0"/>
              <a:t> Если нет ОДЗ, то </a:t>
            </a:r>
            <a:r>
              <a:rPr lang="ru-RU" dirty="0" smtClean="0"/>
              <a:t>проверка</a:t>
            </a:r>
          </a:p>
          <a:p>
            <a:r>
              <a:rPr lang="ru-RU" dirty="0"/>
              <a:t>6</a:t>
            </a:r>
            <a:r>
              <a:rPr lang="ru-RU" dirty="0" smtClean="0"/>
              <a:t>. Вычислительная ошибка: арифметические действия с числами, если при этом не требовалось применять какие-либо правила, алгоритмы, формулы.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45800" y="21999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Следует обратить внимание: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66012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508077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3006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393488"/>
            <a:ext cx="7200800" cy="619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8144" y="1133752"/>
            <a:ext cx="2575092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  ≥ 0</a:t>
            </a:r>
            <a:r>
              <a:rPr lang="ru-RU" dirty="0" smtClean="0"/>
              <a:t> ОБЯЗАТЕЛЬНО!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20552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75" y="404664"/>
            <a:ext cx="7692597" cy="602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8144" y="908720"/>
            <a:ext cx="2952328" cy="92333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Либо эскиз параболы, либо считать знаки промежутков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41856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706436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76961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AA5089-4E44-48E1-9FF2-43C363AA1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      Критерии оценивания выполнения задания 21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1984DCA8-378D-4A46-90CE-4799EE01C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222"/>
              </p:ext>
            </p:extLst>
          </p:nvPr>
        </p:nvGraphicFramePr>
        <p:xfrm>
          <a:off x="1619672" y="1600200"/>
          <a:ext cx="7067128" cy="4142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872495371"/>
                    </a:ext>
                  </a:extLst>
                </a:gridCol>
                <a:gridCol w="5842992">
                  <a:extLst>
                    <a:ext uri="{9D8B030D-6E8A-4147-A177-3AD203B41FA5}">
                      <a16:colId xmlns:a16="http://schemas.microsoft.com/office/drawing/2014/main" xmlns="" val="3791607430"/>
                    </a:ext>
                  </a:extLst>
                </a:gridCol>
              </a:tblGrid>
              <a:tr h="653792">
                <a:tc>
                  <a:txBody>
                    <a:bodyPr/>
                    <a:lstStyle/>
                    <a:p>
                      <a:r>
                        <a:rPr lang="ru-RU" sz="2400" dirty="0"/>
                        <a:t>Баллы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Содержание критерия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4360751"/>
                  </a:ext>
                </a:extLst>
              </a:tr>
              <a:tr h="653792">
                <a:tc>
                  <a:txBody>
                    <a:bodyPr/>
                    <a:lstStyle/>
                    <a:p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Ход решения задачи верный, получен верный ответ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446045"/>
                  </a:ext>
                </a:extLst>
              </a:tr>
              <a:tr h="653792">
                <a:tc>
                  <a:txBody>
                    <a:bodyPr/>
                    <a:lstStyle/>
                    <a:p>
                      <a:r>
                        <a:rPr lang="ru-RU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Ход решения верный, все его шаги присутствуют, но допущена описка или ошибка вычислительного характера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0016755"/>
                  </a:ext>
                </a:extLst>
              </a:tr>
              <a:tr h="653792">
                <a:tc>
                  <a:txBody>
                    <a:bodyPr/>
                    <a:lstStyle/>
                    <a:p>
                      <a:r>
                        <a:rPr lang="ru-RU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не соответствует ни одному из критериев, перечисленных выше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7929830"/>
                  </a:ext>
                </a:extLst>
              </a:tr>
              <a:tr h="653792">
                <a:tc>
                  <a:txBody>
                    <a:bodyPr/>
                    <a:lstStyle/>
                    <a:p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Максимальный балл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9215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13513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66264"/>
            <a:ext cx="61744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/>
              <a:t>Понимание </a:t>
            </a:r>
            <a:r>
              <a:rPr lang="ru-RU" dirty="0"/>
              <a:t>обучающимися ситуации, описанной в условии задачи, и умение представить данную ситуацию в виде </a:t>
            </a:r>
            <a:r>
              <a:rPr lang="ru-RU" dirty="0" smtClean="0"/>
              <a:t>рисунка или таблицы или чертежа</a:t>
            </a:r>
            <a:r>
              <a:rPr lang="ru-RU" dirty="0"/>
              <a:t>, краткой записи и т.п., где при необходимости, могут быть введены </a:t>
            </a:r>
            <a:r>
              <a:rPr lang="ru-RU" dirty="0" smtClean="0"/>
              <a:t>переменные. Единицы измерения!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Умение </a:t>
            </a:r>
            <a:r>
              <a:rPr lang="ru-RU" dirty="0"/>
              <a:t>представить обоснованную математическую модель предлагаемой </a:t>
            </a:r>
            <a:r>
              <a:rPr lang="ru-RU" dirty="0" smtClean="0"/>
              <a:t>ситуации. Переход от краткой записи к уравнению описываем словами. </a:t>
            </a:r>
            <a:r>
              <a:rPr lang="ru-RU" dirty="0" smtClean="0">
                <a:solidFill>
                  <a:srgbClr val="FF0000"/>
                </a:solidFill>
              </a:rPr>
              <a:t>Обязательная фраза, что составлено уравнение в соответствии с условиями…</a:t>
            </a:r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ru-RU" dirty="0" smtClean="0"/>
              <a:t>3. Умение </a:t>
            </a:r>
            <a:r>
              <a:rPr lang="ru-RU" dirty="0"/>
              <a:t>работать с составленной математической </a:t>
            </a:r>
            <a:r>
              <a:rPr lang="ru-RU" dirty="0" smtClean="0"/>
              <a:t>моделью</a:t>
            </a:r>
          </a:p>
          <a:p>
            <a:pPr algn="just"/>
            <a:r>
              <a:rPr lang="ru-RU" dirty="0" smtClean="0"/>
              <a:t>4.  Полноту </a:t>
            </a:r>
            <a:r>
              <a:rPr lang="ru-RU" dirty="0"/>
              <a:t>обоснований действий при решении задачи (если эта задача решается арифметическим методом, то каждое действие требует пояснений, а результат сопровождается указанием единиц измерения</a:t>
            </a:r>
            <a:r>
              <a:rPr lang="ru-RU" dirty="0" smtClean="0"/>
              <a:t>)</a:t>
            </a:r>
            <a:endParaRPr lang="ru-RU" dirty="0"/>
          </a:p>
          <a:p>
            <a:pPr algn="just"/>
            <a:r>
              <a:rPr lang="ru-RU" dirty="0" smtClean="0"/>
              <a:t>5. Умение </a:t>
            </a:r>
            <a:r>
              <a:rPr lang="ru-RU" dirty="0"/>
              <a:t>давать ответ на поставленный в задаче </a:t>
            </a:r>
            <a:r>
              <a:rPr lang="ru-RU" dirty="0" smtClean="0"/>
              <a:t>вопрос</a:t>
            </a:r>
            <a:endParaRPr lang="ru-RU" dirty="0"/>
          </a:p>
          <a:p>
            <a:pPr algn="just"/>
            <a:r>
              <a:rPr lang="ru-RU" dirty="0" smtClean="0"/>
              <a:t>6.Вычислительные навыки</a:t>
            </a:r>
          </a:p>
          <a:p>
            <a:pPr algn="just"/>
            <a:r>
              <a:rPr lang="ru-RU" dirty="0" smtClean="0"/>
              <a:t>7.Решение дробно-рационального уравнения. </a:t>
            </a:r>
            <a:r>
              <a:rPr lang="ru-RU" dirty="0" smtClean="0">
                <a:solidFill>
                  <a:srgbClr val="FF0000"/>
                </a:solidFill>
              </a:rPr>
              <a:t>Указываем ОДЗ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FF0000"/>
                </a:solidFill>
              </a:rPr>
              <a:t>Находим все корни. Поясняем, почему один из корней посторонний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6588" y="21999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Следует обратить внимание: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25214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551</Words>
  <Application>Microsoft Office PowerPoint</Application>
  <PresentationFormat>Экран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Методика проверки и оценки выполнения заданий с развернутым ответом по алгебре экзаменационной работы в целом по математике</vt:lpstr>
      <vt:lpstr>      Критерии оценивания выполнения задания 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Критерии оценивания выполнения задания 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Критерии оценивания выполнения задания 22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108</cp:revision>
  <dcterms:created xsi:type="dcterms:W3CDTF">2014-11-07T17:01:55Z</dcterms:created>
  <dcterms:modified xsi:type="dcterms:W3CDTF">2022-03-13T04:35:43Z</dcterms:modified>
</cp:coreProperties>
</file>