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4" r:id="rId6"/>
    <p:sldId id="266" r:id="rId7"/>
    <p:sldId id="267" r:id="rId8"/>
    <p:sldId id="268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0B4AF6-66D0-4073-BA72-FF73BD25F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BD6D1C2-8000-4455-BCAC-F85BCC1B0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CD72D7A-E569-48CD-99BC-322D74AD6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9A5D-4409-4B33-BFCA-411665734328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716561C-CDAF-43E2-9E15-8C679366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E4CECCD-25F8-40AF-9CEE-208CC499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43E-6F49-416D-BA85-D45B3C065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15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3F95BF-DC0D-471C-B070-467E66841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39524F0-8E49-49BC-8A01-308B1DC17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6525DBA-3783-4D9F-8D1A-1281A5564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9A5D-4409-4B33-BFCA-411665734328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9C21D69-63F0-4867-9802-D3A614444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1DE5761-EC69-4880-BB10-12971416D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43E-6F49-416D-BA85-D45B3C065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165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870BB61-E690-4C7E-A899-F58BE3E235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137A558-5C6E-45D8-80CF-EA867B083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4B4F35E-7D83-4AE0-8840-3EB0CAAC5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9A5D-4409-4B33-BFCA-411665734328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FE340EA-6E2B-4352-A1D4-83F36AC29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484D730-0429-4780-8E23-4629FE090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43E-6F49-416D-BA85-D45B3C065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955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421103-2DC8-4C9A-B8F8-0CD3DB27B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8F15395-59A1-42A0-81F6-E342828A9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D6A5408-6873-4F12-A749-CE42B4982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9A5D-4409-4B33-BFCA-411665734328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95B6D0C-24B1-4E23-A7A5-CAB38CE64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A76E8B9-C37B-48B9-A24F-8FD9E9C5D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43E-6F49-416D-BA85-D45B3C065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143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C03693-62E4-4A75-A329-6183FC9CE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F581E37-A4FC-48D4-BCDF-D2845F981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F97436B-71DA-406B-BBD1-521C43574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9A5D-4409-4B33-BFCA-411665734328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BCF5AEA-ECDB-4EF4-9732-DEF0232B6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3B081AB-FC91-4FD5-9829-6B27D4407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43E-6F49-416D-BA85-D45B3C065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727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F66F45-CB7F-42B6-B96C-9F52A9696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C7AB515-E748-4DD5-9D16-F44BB58C9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0B00EFC-8D12-47C0-B545-C4DF2BA2E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13BDDCA-55A9-46EC-8EF6-CC10C351E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9A5D-4409-4B33-BFCA-411665734328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60E40EE-9DB0-4364-9190-812DB6A61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7D77F13-A871-4F24-B8AE-47C2394BE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43E-6F49-416D-BA85-D45B3C065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5102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7224B1-440D-4C94-8EFA-ABAA73E7D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7BDCDC1-6285-41E6-8A22-79A7E4FA7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CC80291-2AD6-4A6D-8DED-0217762DF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CAC3199-8335-413A-BF23-8C8ED190B2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BF0B972-89D2-4700-B4C7-40A467851A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6161723-8921-44D6-8926-AA17D450A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9A5D-4409-4B33-BFCA-411665734328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6576935-0545-4A1F-A531-69C8DD7FF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14154A0-2F45-429B-B2C7-FB43379D0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43E-6F49-416D-BA85-D45B3C065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685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513C6B-A0BF-4378-8BDF-BB6B26710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593DE92-22AC-4495-97A8-F71C18CD3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9A5D-4409-4B33-BFCA-411665734328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40411C2-7617-429B-92C6-3A1C0FE1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28695AE-859B-438E-AE3C-A568A14D6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43E-6F49-416D-BA85-D45B3C065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685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718BC5F-B1D0-48B2-B323-48231EDAD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9A5D-4409-4B33-BFCA-411665734328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D45449F-A64F-46D6-853D-7213E5CFC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5E92F5C-B799-4F94-91E4-E7AC5A635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43E-6F49-416D-BA85-D45B3C065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030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3F5DA4-C3BA-4600-8A57-8534A2604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59AECB1-5C30-46FA-A900-DA2B2C593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FFB2568-78F2-4361-90F7-0887826F4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9945917-5B75-4EEF-86F9-E5EA93CE8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9A5D-4409-4B33-BFCA-411665734328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5008BF2-FDBF-4D76-A706-38284E144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94D143C-2B08-48B1-8731-F04CE33D9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43E-6F49-416D-BA85-D45B3C065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073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6C379A-F4F9-4433-81AD-91CC7AD2D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420B3063-9A57-4AB6-8B59-911A62F869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D48C3E8-DFA3-4C99-925C-C237C296D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23954A2-C87B-469A-90B4-7C8D71023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9A5D-4409-4B33-BFCA-411665734328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92ACD06-3944-4EF6-A195-22E53D0D0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4C8F139-F13B-4DC5-971B-78821B652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43E-6F49-416D-BA85-D45B3C065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5091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5D3564-CDFD-4B3F-BA3B-40191D644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363698E-690A-4292-A221-950529A77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998B15C-D414-4FA9-B6EA-4CC1F27228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79A5D-4409-4B33-BFCA-411665734328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DE55275-BA80-4463-8366-A0E8600AAB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DE4B6C2-EBE5-4F1B-A6DB-9F4BD5E534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B043E-6F49-416D-BA85-D45B3C065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846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mc.org.ru/wp-content/uploads/2021/12/sbornik-vi-forum-2021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mc.org.ru/deyatelnost/mms/publikaczii/municzipalnye-sborniki/" TargetMode="External"/><Relationship Id="rId7" Type="http://schemas.openxmlformats.org/officeDocument/2006/relationships/hyperlink" Target="http://momathlesoseb/" TargetMode="External"/><Relationship Id="rId2" Type="http://schemas.openxmlformats.org/officeDocument/2006/relationships/hyperlink" Target="http://www.mimc.org.ru/wp-content/uploads/2021/12/sbornik-vi-forum-202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rok.1sept.ru/articles/672839" TargetMode="External"/><Relationship Id="rId5" Type="http://schemas.openxmlformats.org/officeDocument/2006/relationships/hyperlink" Target="https://urok.1sept.ru/articles/679415" TargetMode="External"/><Relationship Id="rId4" Type="http://schemas.openxmlformats.org/officeDocument/2006/relationships/hyperlink" Target="https://urok.1sept.ru/articles/69103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DF9B845-F6FE-4ADF-AB86-BFDCEDC5C9B5}"/>
              </a:ext>
            </a:extLst>
          </p:cNvPr>
          <p:cNvSpPr txBox="1"/>
          <p:nvPr/>
        </p:nvSpPr>
        <p:spPr>
          <a:xfrm>
            <a:off x="1055077" y="1231900"/>
            <a:ext cx="1010822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Представление профессиональной педагогической деятельности</a:t>
            </a:r>
          </a:p>
          <a:p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учителя математики 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высшей квалификационной категории</a:t>
            </a:r>
            <a:r>
              <a:rPr lang="ru-RU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</a:b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МБОУ «Лицей» города Лесосибирска</a:t>
            </a:r>
            <a:r>
              <a:rPr lang="ru-RU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</a:b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Мазярчук Любови 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Владимировны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669518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AD7424-72D3-4D00-ACB7-6351BB210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Сведения о повышении квалификации</a:t>
            </a:r>
            <a:endParaRPr lang="ru-RU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2F3241D-4FDD-4009-9018-E94DB6D18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333500"/>
            <a:ext cx="10325100" cy="48434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-Совершенствование компетенций учителя математики в соответствии с требованиями профстандарта и ФГОС (удостоверение о повышении квалификации регистрационный номер у2018003272, «Актион-МЦФЭР»,140ч, г. Москва, 2018);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-Обучение детей с ОВЗ и  детей-инвалидов по ФГОС основного общего и среднего общего образования (удостоверение о повышении квалификации регистрационный номер у2020022785, «Актион-МЦФЭР»,72ч, г. Москва, 2020);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-Цифровая образовательная среда: новые инструменты педагога (ККИПК , 40 часов, 2020);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 заданий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направленных на формирование математической грамотности. Модуль1 (регистрационный номер 93647/уд, ККИПК, 30ч, 2021);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-Теоретические основы оказания первой помощи пострадавшим (удостоверение о повышении квалификации регистрационный номер у2019008187, «Актион-МЦФЭР»,16ч, г. Москва, 2019);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-Основы здорового питания для школьников (сертификат, 15ч, г. Новосибирск,2021);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-Федеральный государственный образовательный стандарт основного общего образования в соответствии с приказом Минпросвещения России «287 от 31 мая 2021года (удостоверение о повышении квалификации 520-1883595, 44ч, г. Саратов,2021);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-Основы обеспечения информационной безопасности детей (удостоверение о повышении квалификации 463-1883595, 36ч, г. Саратов,2021);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-Интерактивные форматы в финансовом воспитании школьников 5-8 классов (сертификат, образовательные проекты ПАКК,20ч, г. Москва,2020);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-Обеспечение санитарно-эпидемиологических требований к образовательным организациям согласно СП 2.4.3648-20 (удостоверение о повышении квалификации 481-1883595, 36ч, г. Саратов,2021);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-Профилактика гриппа и острых респираторных вирусных инфекций, в том числе новой коронавирусной инфекции (СО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VID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-19) (удостоверение о повышении квалификации 480-1883595, 36ч, г. Саратов,2021).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56167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EA6613-0673-42D0-B09A-294E162BC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аграды, грамоты</a:t>
            </a:r>
            <a:endParaRPr lang="ru-RU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F1F0BB4-A9B8-4A6B-BDEC-02FC1AB43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100" y="1320800"/>
            <a:ext cx="10045700" cy="4856163"/>
          </a:xfrm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-Почетная грамота Министерства образования и науки Российской Федерации (2008г);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-Почетная грамота отдела образования г. Лесосибирска (2019г);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-Почетная грамота  главы города Лесосибирска за добросовестный труд, высокий профессионализм, ответственное отношение к работе (2021г);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-Благодарность за подготовку учащихся к заключительному туру Всероссийской онлайн-олимпиады по финансовой грамотности 2019-2020 учебного года (ОСЗ-Б 0359773, г.Москва,2019);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-Сертификат за проведение лекции для учащихся школ города «Функции и их свойства (задание 23 ОГЭ), МБУ МИМЦ г.Лесосибирск,2019;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-Сертификат участника 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ⅠⅠⅠ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Регионального конкурса методических разработок образовательных организаций Красноярского края по учебному курсу «Основы финансовой грамотности» (Красноярский край -2020);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-Благодарственное письмо от Платформы Учи.ру за успешное выступление учеников на всероссийской онлайн-олимпиаде (2021).	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65497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6F3F5B-97EB-420D-AB0E-5ECC79E03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 моей педагогической деятельности</a:t>
            </a:r>
            <a:endParaRPr lang="ru-RU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899CCB8-3703-4917-846A-974EFED2F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8600" y="1981200"/>
            <a:ext cx="9232900" cy="2933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-С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оздание условий для обеспечения качественного образования учащихся с учетом их потребностей, индивидуальных особенностей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повышение мотивации к самообразованию;</a:t>
            </a:r>
          </a:p>
          <a:p>
            <a:pPr marL="0" indent="0">
              <a:buNone/>
            </a:pP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развитие творческого потенциала;</a:t>
            </a:r>
          </a:p>
          <a:p>
            <a:pPr marL="0" indent="0">
              <a:buNone/>
            </a:pP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-сохранение жизни и здоровья детей </a:t>
            </a:r>
          </a:p>
          <a:p>
            <a:pPr marL="0" indent="0">
              <a:buNone/>
            </a:pPr>
            <a:endParaRPr lang="ru-RU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065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82ADCF-84C3-4975-843E-97D5F3B4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65125"/>
            <a:ext cx="10210800" cy="114617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ель реализую через следующие задачи</a:t>
            </a:r>
            <a:endParaRPr lang="ru-RU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39C8A38-41B2-43C4-A124-3484E5CC5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0" y="1511300"/>
            <a:ext cx="10693400" cy="4981575"/>
          </a:xfrm>
        </p:spPr>
        <p:txBody>
          <a:bodyPr>
            <a:no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у детей умственного труда: планирования своей работы, поиска рациональных путей ее выполнения, критической оценки результатов своей деятельности, развития творческого и прикладного мышления;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-индивидуализация и дифференциация образовательного процесса, организация учебной деятельности учащихся, использование информационных технологий, интеграция содержания математики с другими областями знаний;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-совершенствование деятельности по сохранению и укреплению здоровья 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166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A975ED-ABF1-4E9F-94E8-2FD822F46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365125"/>
            <a:ext cx="9271000" cy="4857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Достижения учащихся за 2018-2022 уч. годы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D3CC192E-A475-4590-9B94-8082EDF573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41942250"/>
              </p:ext>
            </p:extLst>
          </p:nvPr>
        </p:nvGraphicFramePr>
        <p:xfrm>
          <a:off x="1600200" y="850900"/>
          <a:ext cx="9906000" cy="5641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5178">
                  <a:extLst>
                    <a:ext uri="{9D8B030D-6E8A-4147-A177-3AD203B41FA5}">
                      <a16:colId xmlns:a16="http://schemas.microsoft.com/office/drawing/2014/main" xmlns="" val="1883677703"/>
                    </a:ext>
                  </a:extLst>
                </a:gridCol>
                <a:gridCol w="8460822">
                  <a:extLst>
                    <a:ext uri="{9D8B030D-6E8A-4147-A177-3AD203B41FA5}">
                      <a16:colId xmlns:a16="http://schemas.microsoft.com/office/drawing/2014/main" xmlns="" val="1977356454"/>
                    </a:ext>
                  </a:extLst>
                </a:gridCol>
              </a:tblGrid>
              <a:tr h="25694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2020,2021,2022г.</a:t>
                      </a:r>
                      <a:endParaRPr lang="ru-RU" sz="8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ВсОШ -  школьный этап – 15 участников, 7 призеров, 1 победитель, муниципальный этап – участие,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-Межрегиональная олимпиада школьников по математике «Саммат» - 7 участников;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-олимпиада «Многовековая Югра» - 22 участника,  4 победителя;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-олимпиада по финансовой грамотности (Скай-смарт) – 21 участник, средний балл - 68 из 100;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-дистанционное мероприятие урок-игра по финансовой грамотности «Цифровой двойник» (г. Москва, получил высокую оценку жюри);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-участие в осенней олимпиаде на платформе «Фоксфорд»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136891"/>
                  </a:ext>
                </a:extLst>
              </a:tr>
              <a:tr h="16759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2019-2020уч.год</a:t>
                      </a:r>
                      <a:endParaRPr lang="ru-RU" sz="8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-ВсОШ - школьный уровень – 16 участников, 3 призера, 1 победитель, муниципальный уровень – призер,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-олимпиада по финансовой грамотности (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г.Москва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– 12 участников, 2 место  - три сертификата; школьный этап научно практической  конференции –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место (темы  работ: «Теоремы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Чевы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Менелая» и «Различные способы решения квадратных уравнений»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5315617"/>
                  </a:ext>
                </a:extLst>
              </a:tr>
              <a:tr h="13966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2018-2019уч.год</a:t>
                      </a:r>
                      <a:endParaRPr lang="ru-RU" sz="8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-ВсОШ - школьный этап - 9 участников, 4 призера,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-региональная университетская олимпиада «Бельчонок» - участие 18 человек, 2 лауреата.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2008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78372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B0D179-EEC7-4D55-84E6-E35997844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600" y="365125"/>
            <a:ext cx="9347200" cy="54927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Транслирование опыта (выступления)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C6595461-BB1F-4ABB-AEF2-2B9F9B628C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9445207"/>
              </p:ext>
            </p:extLst>
          </p:nvPr>
        </p:nvGraphicFramePr>
        <p:xfrm>
          <a:off x="2006600" y="1003300"/>
          <a:ext cx="9664700" cy="5548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1172">
                  <a:extLst>
                    <a:ext uri="{9D8B030D-6E8A-4147-A177-3AD203B41FA5}">
                      <a16:colId xmlns:a16="http://schemas.microsoft.com/office/drawing/2014/main" xmlns="" val="2133454851"/>
                    </a:ext>
                  </a:extLst>
                </a:gridCol>
                <a:gridCol w="8443528">
                  <a:extLst>
                    <a:ext uri="{9D8B030D-6E8A-4147-A177-3AD203B41FA5}">
                      <a16:colId xmlns:a16="http://schemas.microsoft.com/office/drawing/2014/main" xmlns="" val="1676840271"/>
                    </a:ext>
                  </a:extLst>
                </a:gridCol>
              </a:tblGrid>
              <a:tr h="882792">
                <a:tc>
                  <a:txBody>
                    <a:bodyPr/>
                    <a:lstStyle/>
                    <a:p>
                      <a:pPr marR="1270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2020г.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Лекция для учащихся школ города по теме «Методические рекомендации к заданию с развернутым ответом по математике(№23, ОГЭ)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400910"/>
                  </a:ext>
                </a:extLst>
              </a:tr>
              <a:tr h="977022">
                <a:tc>
                  <a:txBody>
                    <a:bodyPr/>
                    <a:lstStyle/>
                    <a:p>
                      <a:pPr marR="1270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2020г.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рабочая группа по финансовой грамотности, выступление по теме «Дискуссия  и ее роль на уроках финансовой грамотности при решении практических задач»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3392696"/>
                  </a:ext>
                </a:extLst>
              </a:tr>
              <a:tr h="1628370">
                <a:tc>
                  <a:txBody>
                    <a:bodyPr/>
                    <a:lstStyle/>
                    <a:p>
                      <a:pPr marR="1270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2021г.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форум «</a:t>
                      </a:r>
                      <a:r>
                        <a:rPr lang="ru-RU" sz="20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</a:t>
                      </a:r>
                      <a:r>
                        <a:rPr lang="ru-RU" sz="2000" u="sng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временные</a:t>
                      </a:r>
                      <a:r>
                        <a:rPr lang="ru-RU" sz="2000" u="sng" strike="noStrike" dirty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ru-RU" sz="2000" u="sng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образовательные технологии: Практика формирования функциональной грамотности учащихся в условиях реализации новых предметных концепци</a:t>
                      </a:r>
                      <a:r>
                        <a:rPr lang="ru-RU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й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выступление «Эффективные формы организации интеллектуальной деятельности учащихся в изучении финансовой грамотности»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2095060"/>
                  </a:ext>
                </a:extLst>
              </a:tr>
              <a:tr h="2059847">
                <a:tc>
                  <a:txBody>
                    <a:bodyPr/>
                    <a:lstStyle/>
                    <a:p>
                      <a:pPr marR="1270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14605" marR="12700" indent="43688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Ежегодно участвую в научно-практической конференции «Актуальные проблемы преподавания дисциплин естественнонаучного цикла» в ЛПИ филиал СФУ. Мною подготовлены и представлены доклады: </a:t>
                      </a:r>
                    </a:p>
                    <a:p>
                      <a:pPr marL="14605" marR="12700" indent="43688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-«Методические рекомендации к заданию с развёрнутым ответом по учебному предмету «Математика»;</a:t>
                      </a:r>
                    </a:p>
                    <a:p>
                      <a:pPr marR="1270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«Формирование функциональной грамотности школьников»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3154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6588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6FB44B-72FF-4B81-BC3F-1A42F2B85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«Дискуссия и её  роль  на уроках финансовой грамотности при решении практических задач»</a:t>
            </a:r>
            <a:b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рабочая городская группа по финансовой деятельности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FC514D7-2E26-4C1D-A612-B4BAD7FED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99" y="4213225"/>
            <a:ext cx="20463337" cy="648285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30C126EC-A266-4E4F-A83D-7DA320E85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9300" y="2387599"/>
            <a:ext cx="237256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EEFE54C9-68EA-487C-BAB5-47B584435A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36083848"/>
              </p:ext>
            </p:extLst>
          </p:nvPr>
        </p:nvGraphicFramePr>
        <p:xfrm>
          <a:off x="991795" y="1874518"/>
          <a:ext cx="9671912" cy="4753129"/>
        </p:xfrm>
        <a:graphic>
          <a:graphicData uri="http://schemas.openxmlformats.org/presentationml/2006/ole">
            <p:oleObj spid="_x0000_s1029" name="Slide" r:id="rId3" imgW="4569754" imgH="3427932" progId="PowerPoint.Slide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3612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88B57BF-67BA-4EFC-AA53-779B41C86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501"/>
            <a:ext cx="10655300" cy="1474788"/>
          </a:xfrm>
        </p:spPr>
        <p:txBody>
          <a:bodyPr>
            <a:normAutofit fontScale="90000"/>
          </a:bodyPr>
          <a:lstStyle/>
          <a:p>
            <a:r>
              <a:rPr lang="ru-RU" altLang="ru-RU" sz="3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Эффективные формы организации интеллектуальной деятельности учащихся в изучении финансовой</a:t>
            </a:r>
            <a:br>
              <a:rPr lang="ru-RU" alt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грамотности» </a:t>
            </a:r>
            <a:r>
              <a:rPr lang="ru-RU" alt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(городской форум)</a:t>
            </a:r>
            <a:br>
              <a:rPr lang="ru-RU" alt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B7BBB63-D3F9-40D3-AD01-E1F6ABC9F06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1408" y="1971341"/>
            <a:ext cx="32194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0AADC61-0240-439E-92B8-C3D0E48FF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3791" y="1970486"/>
            <a:ext cx="2992436" cy="1763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950D2ABA-F203-44D0-B676-0F7E5449A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43947" y="4095351"/>
            <a:ext cx="4056062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8183DF1-D6DD-46A8-9F8D-B343277D1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54838" y="4095351"/>
            <a:ext cx="4056062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5EA380A3-85CE-469B-A51B-C9F30A332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269287" y="2026777"/>
            <a:ext cx="3095625" cy="1584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1719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89F006-1972-4EFF-BD3F-40927DD20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355600"/>
            <a:ext cx="10934700" cy="1816100"/>
          </a:xfrm>
        </p:spPr>
        <p:txBody>
          <a:bodyPr>
            <a:noAutofit/>
          </a:bodyPr>
          <a:lstStyle/>
          <a:p>
            <a:r>
              <a:rPr lang="ru-RU" alt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Летом  семья решила сделать ремонт в квартире  -  поменять окна во всех комнатах. Всего в квартире 2 больших и 2 средних окна. В городе имеются две фирмы по установке окон "Сибирские окна"  и "Всё для вас" . Подбери  самый бюджетный вариант установки всех окон, используя услуги обеих фирм. Запиши решение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able">
            <a:extLst>
              <a:ext uri="{FF2B5EF4-FFF2-40B4-BE49-F238E27FC236}">
                <a16:creationId xmlns:a16="http://schemas.microsoft.com/office/drawing/2014/main" xmlns="" id="{7A416DFB-D6A5-4DDF-8537-45EA923FF5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8000" y="2286951"/>
            <a:ext cx="9146206" cy="363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55829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2AA3E2-BD08-48A1-8923-919624920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Транслирование опыта (печатные работы)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8095AC2-F2F7-48D9-B610-775DDD681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8600" y="1498600"/>
            <a:ext cx="9855200" cy="4678363"/>
          </a:xfrm>
        </p:spPr>
        <p:txBody>
          <a:bodyPr/>
          <a:lstStyle/>
          <a:p>
            <a:pPr marL="14605" marR="12700" indent="0" algn="just">
              <a:spcAft>
                <a:spcPts val="0"/>
              </a:spcAft>
              <a:buNone/>
            </a:pPr>
            <a:r>
              <a:rPr lang="ru-RU" sz="2000" dirty="0">
                <a:solidFill>
                  <a:srgbClr val="0E5C1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000" dirty="0">
                <a:solidFill>
                  <a:srgbClr val="5E317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«Со</a:t>
            </a:r>
            <a:r>
              <a:rPr lang="ru-RU" sz="20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временные образовательные технологии: Практика формирования функциональной грамотности учащихся в условиях реализации новых предметных  концепций</a:t>
            </a:r>
            <a:r>
              <a:rPr lang="ru-RU" sz="2000" dirty="0">
                <a:solidFill>
                  <a:srgbClr val="5E317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   </a:t>
            </a:r>
            <a:r>
              <a:rPr lang="ru-RU" sz="2000" u="sng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http://www.mimc.org.ru/deyatelnost/mms/publikaczii/municzipalnye-sborniki/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;</a:t>
            </a:r>
          </a:p>
          <a:p>
            <a:pPr marL="14605" marR="12700" indent="0" algn="just">
              <a:spcAft>
                <a:spcPts val="0"/>
              </a:spcAft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в течение 16 лет, ежегодно, мои работы печатаются  в сборниках Фестиваля педагогических идей «Открытый урок»: </a:t>
            </a:r>
          </a:p>
          <a:p>
            <a:pPr marL="14605" marR="12700" indent="0" algn="just">
              <a:spcAft>
                <a:spcPts val="0"/>
              </a:spcAft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2022 год « Эффективные формы организации интеллектуальной деятельности учащихся в изучении финансовой грамотности», </a:t>
            </a:r>
            <a:r>
              <a:rPr lang="ru-RU" sz="2000" u="sng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https://urok.1sept.ru/articles/691033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14605" marR="12700" indent="0" algn="just">
              <a:spcAft>
                <a:spcPts val="0"/>
              </a:spcAft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2021год «Дискуссия и её роль на уроках финансовой грамотности при решении практических задач», </a:t>
            </a:r>
            <a:r>
              <a:rPr lang="ru-RU" sz="2000" u="sng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https://urok.1sept.ru/articles/679415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14605" marR="12700" indent="0" algn="just">
              <a:spcAft>
                <a:spcPts val="0"/>
              </a:spcAft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2019год «</a:t>
            </a:r>
            <a:r>
              <a:rPr lang="ru-RU" sz="2000" u="sng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 tooltip="Посмотреть работу на сайте фестиваля "/>
              </a:rPr>
              <a:t>Методические рекомендации к заданию с развёрнутым ответом по учебному предмету «математика»</a:t>
            </a:r>
            <a:r>
              <a:rPr lang="ru-RU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u="sng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https://urok.1sept.ru/articles/672839</a:t>
            </a:r>
            <a:r>
              <a:rPr lang="ru-RU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605" marR="12700" indent="0" algn="just">
              <a:spcAft>
                <a:spcPts val="0"/>
              </a:spcAft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000" dirty="0">
                <a:solidFill>
                  <a:srgbClr val="0E5C1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сайте городского методического объединения учителей математики  (</a:t>
            </a:r>
            <a:r>
              <a:rPr lang="ru-RU" sz="2000" u="sng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http://momat</a:t>
            </a:r>
            <a:r>
              <a:rPr lang="en-US" sz="2000" u="sng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h</a:t>
            </a:r>
            <a:r>
              <a:rPr lang="ru-RU" sz="2000" u="sng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les</a:t>
            </a:r>
            <a:r>
              <a:rPr lang="en-US" sz="2000" u="sng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oseb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многие другие.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964779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959</Words>
  <Application>Microsoft Office PowerPoint</Application>
  <PresentationFormat>Произвольный</PresentationFormat>
  <Paragraphs>69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Slide</vt:lpstr>
      <vt:lpstr>Слайд 1</vt:lpstr>
      <vt:lpstr>Цель моей педагогической деятельности</vt:lpstr>
      <vt:lpstr>Цель реализую через следующие задачи</vt:lpstr>
      <vt:lpstr>Достижения учащихся за 2018-2022 уч. годы</vt:lpstr>
      <vt:lpstr>Транслирование опыта (выступления)</vt:lpstr>
      <vt:lpstr>«Дискуссия и её  роль  на уроках финансовой грамотности при решении практических задач»  (рабочая городская группа по финансовой деятельности) </vt:lpstr>
      <vt:lpstr>«Эффективные формы организации интеллектуальной деятельности учащихся в изучении финансовой грамотности» (городской форум) </vt:lpstr>
      <vt:lpstr>Задача. Летом  семья решила сделать ремонт в квартире  -  поменять окна во всех комнатах. Всего в квартире 2 больших и 2 средних окна. В городе имеются две фирмы по установке окон "Сибирские окна"  и "Всё для вас" . Подбери  самый бюджетный вариант установки всех окон, используя услуги обеих фирм. Запиши решение. </vt:lpstr>
      <vt:lpstr>Транслирование опыта (печатные работы)</vt:lpstr>
      <vt:lpstr>Сведения о повышении квалификации</vt:lpstr>
      <vt:lpstr>Награды, грамоты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Описание результатов профессиональной педагогической деятельности                                           учителя математики  Муниципального бюджетного общеобразовательного учреждения                  «Лицей» города Лесосибирска Красноярского края  Мазярчук Любови Владимировны.</dc:title>
  <dc:creator>yabefree</dc:creator>
  <cp:lastModifiedBy>User</cp:lastModifiedBy>
  <cp:revision>11</cp:revision>
  <dcterms:created xsi:type="dcterms:W3CDTF">2022-03-11T11:08:48Z</dcterms:created>
  <dcterms:modified xsi:type="dcterms:W3CDTF">2022-03-15T04:57:44Z</dcterms:modified>
</cp:coreProperties>
</file>